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6" r:id="rId20"/>
    <p:sldId id="277" r:id="rId21"/>
    <p:sldId id="278" r:id="rId22"/>
    <p:sldId id="281" r:id="rId23"/>
    <p:sldId id="274" r:id="rId24"/>
    <p:sldId id="279" r:id="rId25"/>
    <p:sldId id="280" r:id="rId26"/>
    <p:sldId id="275" r:id="rId27"/>
    <p:sldId id="282" r:id="rId28"/>
  </p:sldIdLst>
  <p:sldSz cx="9144000" cy="5143500" type="screen16x9"/>
  <p:notesSz cx="6794500" cy="9906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0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5CAC34"/>
    <a:srgbClr val="22196D"/>
    <a:srgbClr val="1A276D"/>
    <a:srgbClr val="118795"/>
    <a:srgbClr val="88B129"/>
    <a:srgbClr val="008E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9F3736-A66B-4021-89ED-8B0719CAE305}" v="63" dt="2025-10-17T08:15:23.5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86380" autoAdjust="0"/>
  </p:normalViewPr>
  <p:slideViewPr>
    <p:cSldViewPr snapToGrid="0" snapToObjects="1">
      <p:cViewPr varScale="1">
        <p:scale>
          <a:sx n="126" d="100"/>
          <a:sy n="126" d="100"/>
        </p:scale>
        <p:origin x="187" y="8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48" y="762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76" d="100"/>
          <a:sy n="76" d="100"/>
        </p:scale>
        <p:origin x="-2214" y="-90"/>
      </p:cViewPr>
      <p:guideLst>
        <p:guide orient="horz" pos="3120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320E18-0490-4148-80BB-B3F11684FD09}" type="datetimeFigureOut">
              <a:rPr lang="nl-NL" smtClean="0"/>
              <a:t>24-10-2025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08268-3AAF-DB4C-B39F-42D91A01B9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79932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B7F731-D1E1-1C47-A689-39C319AB5436}" type="datetimeFigureOut">
              <a:rPr lang="nl-NL" smtClean="0"/>
              <a:t>24-10-2025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2950"/>
            <a:ext cx="6604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007DDE-92E6-A54E-B34C-7847A61495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846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07DDE-92E6-A54E-B34C-7847A614953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6875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1154113" y="355600"/>
            <a:ext cx="8242300" cy="4813300"/>
            <a:chOff x="727" y="224"/>
            <a:chExt cx="5192" cy="3032"/>
          </a:xfrm>
        </p:grpSpPr>
        <p:sp>
          <p:nvSpPr>
            <p:cNvPr id="6" name="Freeform 5"/>
            <p:cNvSpPr>
              <a:spLocks/>
            </p:cNvSpPr>
            <p:nvPr userDrawn="1"/>
          </p:nvSpPr>
          <p:spPr bwMode="auto">
            <a:xfrm>
              <a:off x="798" y="287"/>
              <a:ext cx="4970" cy="2966"/>
            </a:xfrm>
            <a:custGeom>
              <a:avLst/>
              <a:gdLst>
                <a:gd name="T0" fmla="*/ 0 w 8278"/>
                <a:gd name="T1" fmla="*/ 4930 h 4930"/>
                <a:gd name="T2" fmla="*/ 0 w 8278"/>
                <a:gd name="T3" fmla="*/ 4930 h 4930"/>
                <a:gd name="T4" fmla="*/ 8278 w 8278"/>
                <a:gd name="T5" fmla="*/ 4930 h 4930"/>
                <a:gd name="T6" fmla="*/ 8278 w 8278"/>
                <a:gd name="T7" fmla="*/ 2 h 4930"/>
                <a:gd name="T8" fmla="*/ 8276 w 8278"/>
                <a:gd name="T9" fmla="*/ 0 h 4930"/>
                <a:gd name="T10" fmla="*/ 8274 w 8278"/>
                <a:gd name="T11" fmla="*/ 2 h 4930"/>
                <a:gd name="T12" fmla="*/ 8274 w 8278"/>
                <a:gd name="T13" fmla="*/ 2 h 4930"/>
                <a:gd name="T14" fmla="*/ 1 w 8278"/>
                <a:gd name="T15" fmla="*/ 3827 h 4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78" h="4930">
                  <a:moveTo>
                    <a:pt x="0" y="4930"/>
                  </a:moveTo>
                  <a:lnTo>
                    <a:pt x="0" y="4930"/>
                  </a:lnTo>
                  <a:lnTo>
                    <a:pt x="8278" y="4930"/>
                  </a:lnTo>
                  <a:lnTo>
                    <a:pt x="8278" y="2"/>
                  </a:lnTo>
                  <a:cubicBezTo>
                    <a:pt x="8278" y="1"/>
                    <a:pt x="8277" y="0"/>
                    <a:pt x="8276" y="0"/>
                  </a:cubicBezTo>
                  <a:cubicBezTo>
                    <a:pt x="8274" y="0"/>
                    <a:pt x="8274" y="1"/>
                    <a:pt x="8274" y="2"/>
                  </a:cubicBezTo>
                  <a:cubicBezTo>
                    <a:pt x="8274" y="2"/>
                    <a:pt x="8274" y="2"/>
                    <a:pt x="8274" y="2"/>
                  </a:cubicBezTo>
                  <a:cubicBezTo>
                    <a:pt x="8037" y="2346"/>
                    <a:pt x="34" y="1564"/>
                    <a:pt x="1" y="3827"/>
                  </a:cubicBezTo>
                </a:path>
              </a:pathLst>
            </a:custGeom>
            <a:solidFill>
              <a:srgbClr val="293D9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22196D"/>
                </a:solidFill>
              </a:endParaRPr>
            </a:p>
          </p:txBody>
        </p:sp>
        <p:sp>
          <p:nvSpPr>
            <p:cNvPr id="5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727" y="224"/>
              <a:ext cx="5192" cy="3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396049" y="2962308"/>
            <a:ext cx="5223126" cy="1088323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Titelstijl van </a:t>
            </a:r>
            <a:br>
              <a:rPr lang="nl-NL" dirty="0"/>
            </a:br>
            <a:r>
              <a:rPr lang="nl-NL" dirty="0"/>
              <a:t>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3396050" y="4482916"/>
            <a:ext cx="5223127" cy="454844"/>
          </a:xfrm>
        </p:spPr>
        <p:txBody>
          <a:bodyPr tIns="0" rIns="0">
            <a:normAutofit/>
          </a:bodyPr>
          <a:lstStyle>
            <a:lvl1pPr marL="0" indent="0" algn="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9012" y="517242"/>
            <a:ext cx="3048030" cy="171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020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For </a:t>
            </a:r>
            <a:r>
              <a:rPr lang="nl-NL" dirty="0" err="1"/>
              <a:t>internal</a:t>
            </a:r>
            <a:r>
              <a:rPr lang="nl-NL" dirty="0"/>
              <a:t> </a:t>
            </a:r>
            <a:r>
              <a:rPr lang="nl-NL" dirty="0" err="1"/>
              <a:t>use</a:t>
            </a:r>
            <a:r>
              <a:rPr lang="nl-NL" dirty="0"/>
              <a:t> </a:t>
            </a:r>
            <a:r>
              <a:rPr lang="nl-NL" dirty="0" err="1"/>
              <a:t>only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30144-E10A-334C-B8C4-43A76420F6DD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inhoud 2"/>
          <p:cNvSpPr>
            <a:spLocks noGrp="1"/>
          </p:cNvSpPr>
          <p:nvPr>
            <p:ph idx="1"/>
          </p:nvPr>
        </p:nvSpPr>
        <p:spPr>
          <a:xfrm>
            <a:off x="3061368" y="1425734"/>
            <a:ext cx="5625432" cy="3119345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57200" y="431562"/>
            <a:ext cx="8229600" cy="857250"/>
          </a:xfrm>
        </p:spPr>
        <p:txBody>
          <a:bodyPr/>
          <a:lstStyle>
            <a:lvl1pPr>
              <a:defRPr>
                <a:solidFill>
                  <a:srgbClr val="88B129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5565775" y="3482975"/>
            <a:ext cx="3581400" cy="1663700"/>
            <a:chOff x="3506" y="2194"/>
            <a:chExt cx="2256" cy="1048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3506" y="2194"/>
              <a:ext cx="2256" cy="1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" name="Freeform 5"/>
            <p:cNvSpPr>
              <a:spLocks/>
            </p:cNvSpPr>
            <p:nvPr userDrawn="1"/>
          </p:nvSpPr>
          <p:spPr bwMode="auto">
            <a:xfrm>
              <a:off x="3506" y="2191"/>
              <a:ext cx="2265" cy="1056"/>
            </a:xfrm>
            <a:custGeom>
              <a:avLst/>
              <a:gdLst>
                <a:gd name="T0" fmla="*/ 3758 w 3758"/>
                <a:gd name="T1" fmla="*/ 1750 h 1750"/>
                <a:gd name="T2" fmla="*/ 3758 w 3758"/>
                <a:gd name="T3" fmla="*/ 1750 h 1750"/>
                <a:gd name="T4" fmla="*/ 3758 w 3758"/>
                <a:gd name="T5" fmla="*/ 1 h 1750"/>
                <a:gd name="T6" fmla="*/ 3757 w 3758"/>
                <a:gd name="T7" fmla="*/ 0 h 1750"/>
                <a:gd name="T8" fmla="*/ 3756 w 3758"/>
                <a:gd name="T9" fmla="*/ 1 h 1750"/>
                <a:gd name="T10" fmla="*/ 3756 w 3758"/>
                <a:gd name="T11" fmla="*/ 1 h 1750"/>
                <a:gd name="T12" fmla="*/ 0 w 3758"/>
                <a:gd name="T13" fmla="*/ 1737 h 1750"/>
                <a:gd name="T14" fmla="*/ 0 w 3758"/>
                <a:gd name="T15" fmla="*/ 1750 h 1750"/>
                <a:gd name="T16" fmla="*/ 3758 w 3758"/>
                <a:gd name="T17" fmla="*/ 1750 h 1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58" h="1750">
                  <a:moveTo>
                    <a:pt x="3758" y="1750"/>
                  </a:moveTo>
                  <a:lnTo>
                    <a:pt x="3758" y="1750"/>
                  </a:lnTo>
                  <a:lnTo>
                    <a:pt x="3758" y="1"/>
                  </a:lnTo>
                  <a:cubicBezTo>
                    <a:pt x="3758" y="0"/>
                    <a:pt x="3758" y="0"/>
                    <a:pt x="3757" y="0"/>
                  </a:cubicBezTo>
                  <a:cubicBezTo>
                    <a:pt x="3757" y="0"/>
                    <a:pt x="3756" y="0"/>
                    <a:pt x="3756" y="1"/>
                  </a:cubicBezTo>
                  <a:cubicBezTo>
                    <a:pt x="3756" y="1"/>
                    <a:pt x="3756" y="1"/>
                    <a:pt x="3756" y="1"/>
                  </a:cubicBezTo>
                  <a:cubicBezTo>
                    <a:pt x="3649" y="1064"/>
                    <a:pt x="15" y="709"/>
                    <a:pt x="0" y="1737"/>
                  </a:cubicBezTo>
                  <a:lnTo>
                    <a:pt x="0" y="1750"/>
                  </a:lnTo>
                  <a:lnTo>
                    <a:pt x="3758" y="1750"/>
                  </a:lnTo>
                  <a:close/>
                </a:path>
              </a:pathLst>
            </a:custGeom>
            <a:solidFill>
              <a:srgbClr val="66C43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221220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5"/>
          <p:cNvSpPr>
            <a:spLocks noGrp="1"/>
          </p:cNvSpPr>
          <p:nvPr>
            <p:ph sz="quarter" idx="10" hasCustomPrompt="1"/>
          </p:nvPr>
        </p:nvSpPr>
        <p:spPr>
          <a:xfrm>
            <a:off x="3395663" y="2962275"/>
            <a:ext cx="5222875" cy="1089025"/>
          </a:xfrm>
        </p:spPr>
        <p:txBody>
          <a:bodyPr>
            <a:noAutofit/>
          </a:bodyPr>
          <a:lstStyle>
            <a:lvl1pPr algn="r">
              <a:defRPr sz="3000">
                <a:solidFill>
                  <a:srgbClr val="118795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Titelstijl van model bewerken</a:t>
            </a:r>
          </a:p>
        </p:txBody>
      </p:sp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0" y="0"/>
            <a:ext cx="9144000" cy="5143500"/>
            <a:chOff x="0" y="0"/>
            <a:chExt cx="5760" cy="3240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0" y="0"/>
              <a:ext cx="5760" cy="3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" name="Freeform 5"/>
            <p:cNvSpPr>
              <a:spLocks noEditPoints="1"/>
            </p:cNvSpPr>
            <p:nvPr userDrawn="1"/>
          </p:nvSpPr>
          <p:spPr bwMode="auto">
            <a:xfrm>
              <a:off x="0" y="-4"/>
              <a:ext cx="5766" cy="3250"/>
            </a:xfrm>
            <a:custGeom>
              <a:avLst/>
              <a:gdLst>
                <a:gd name="T0" fmla="*/ 9599 w 9599"/>
                <a:gd name="T1" fmla="*/ 4200 h 5400"/>
                <a:gd name="T2" fmla="*/ 9599 w 9599"/>
                <a:gd name="T3" fmla="*/ 4200 h 5400"/>
                <a:gd name="T4" fmla="*/ 9599 w 9599"/>
                <a:gd name="T5" fmla="*/ 471 h 5400"/>
                <a:gd name="T6" fmla="*/ 9599 w 9599"/>
                <a:gd name="T7" fmla="*/ 4200 h 5400"/>
                <a:gd name="T8" fmla="*/ 9599 w 9599"/>
                <a:gd name="T9" fmla="*/ 4200 h 5400"/>
                <a:gd name="T10" fmla="*/ 9599 w 9599"/>
                <a:gd name="T11" fmla="*/ 471 h 5400"/>
                <a:gd name="T12" fmla="*/ 9599 w 9599"/>
                <a:gd name="T13" fmla="*/ 471 h 5400"/>
                <a:gd name="T14" fmla="*/ 9599 w 9599"/>
                <a:gd name="T15" fmla="*/ 0 h 5400"/>
                <a:gd name="T16" fmla="*/ 0 w 9599"/>
                <a:gd name="T17" fmla="*/ 0 h 5400"/>
                <a:gd name="T18" fmla="*/ 0 w 9599"/>
                <a:gd name="T19" fmla="*/ 5400 h 5400"/>
                <a:gd name="T20" fmla="*/ 1322 w 9599"/>
                <a:gd name="T21" fmla="*/ 5400 h 5400"/>
                <a:gd name="T22" fmla="*/ 1322 w 9599"/>
                <a:gd name="T23" fmla="*/ 4296 h 5400"/>
                <a:gd name="T24" fmla="*/ 9595 w 9599"/>
                <a:gd name="T25" fmla="*/ 471 h 5400"/>
                <a:gd name="T26" fmla="*/ 9595 w 9599"/>
                <a:gd name="T27" fmla="*/ 471 h 5400"/>
                <a:gd name="T28" fmla="*/ 9597 w 9599"/>
                <a:gd name="T29" fmla="*/ 469 h 5400"/>
                <a:gd name="T30" fmla="*/ 9599 w 9599"/>
                <a:gd name="T31" fmla="*/ 471 h 5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599" h="5400">
                  <a:moveTo>
                    <a:pt x="9599" y="4200"/>
                  </a:moveTo>
                  <a:lnTo>
                    <a:pt x="9599" y="4200"/>
                  </a:lnTo>
                  <a:lnTo>
                    <a:pt x="9599" y="471"/>
                  </a:lnTo>
                  <a:lnTo>
                    <a:pt x="9599" y="4200"/>
                  </a:lnTo>
                  <a:lnTo>
                    <a:pt x="9599" y="4200"/>
                  </a:lnTo>
                  <a:close/>
                  <a:moveTo>
                    <a:pt x="9599" y="471"/>
                  </a:moveTo>
                  <a:lnTo>
                    <a:pt x="9599" y="471"/>
                  </a:lnTo>
                  <a:lnTo>
                    <a:pt x="9599" y="0"/>
                  </a:lnTo>
                  <a:lnTo>
                    <a:pt x="0" y="0"/>
                  </a:lnTo>
                  <a:lnTo>
                    <a:pt x="0" y="5400"/>
                  </a:lnTo>
                  <a:lnTo>
                    <a:pt x="1322" y="5400"/>
                  </a:lnTo>
                  <a:lnTo>
                    <a:pt x="1322" y="4296"/>
                  </a:lnTo>
                  <a:cubicBezTo>
                    <a:pt x="1356" y="2033"/>
                    <a:pt x="9359" y="2816"/>
                    <a:pt x="9595" y="471"/>
                  </a:cubicBezTo>
                  <a:cubicBezTo>
                    <a:pt x="9595" y="471"/>
                    <a:pt x="9595" y="471"/>
                    <a:pt x="9595" y="471"/>
                  </a:cubicBezTo>
                  <a:cubicBezTo>
                    <a:pt x="9595" y="470"/>
                    <a:pt x="9596" y="469"/>
                    <a:pt x="9597" y="469"/>
                  </a:cubicBezTo>
                  <a:cubicBezTo>
                    <a:pt x="9599" y="469"/>
                    <a:pt x="9599" y="470"/>
                    <a:pt x="9599" y="471"/>
                  </a:cubicBezTo>
                  <a:close/>
                </a:path>
              </a:pathLst>
            </a:custGeom>
            <a:solidFill>
              <a:srgbClr val="00A8B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934997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For </a:t>
            </a:r>
            <a:r>
              <a:rPr lang="nl-NL" dirty="0" err="1"/>
              <a:t>internal</a:t>
            </a:r>
            <a:r>
              <a:rPr lang="nl-NL" dirty="0"/>
              <a:t> </a:t>
            </a:r>
            <a:r>
              <a:rPr lang="nl-NL" dirty="0" err="1"/>
              <a:t>use</a:t>
            </a:r>
            <a:r>
              <a:rPr lang="nl-NL" dirty="0"/>
              <a:t> </a:t>
            </a:r>
            <a:r>
              <a:rPr lang="nl-NL" dirty="0" err="1"/>
              <a:t>only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30144-E10A-334C-B8C4-43A76420F6DD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57199" y="431562"/>
            <a:ext cx="6891533" cy="857250"/>
          </a:xfrm>
        </p:spPr>
        <p:txBody>
          <a:bodyPr/>
          <a:lstStyle>
            <a:lvl1pPr>
              <a:defRPr>
                <a:solidFill>
                  <a:srgbClr val="118795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"/>
          </p:nvPr>
        </p:nvSpPr>
        <p:spPr>
          <a:xfrm>
            <a:off x="457199" y="1567522"/>
            <a:ext cx="6891533" cy="283576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5565775" y="3482975"/>
            <a:ext cx="3581400" cy="1663700"/>
            <a:chOff x="3506" y="2194"/>
            <a:chExt cx="2256" cy="1048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3506" y="2194"/>
              <a:ext cx="2256" cy="1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3506" y="2191"/>
              <a:ext cx="2265" cy="1056"/>
            </a:xfrm>
            <a:custGeom>
              <a:avLst/>
              <a:gdLst>
                <a:gd name="T0" fmla="*/ 3758 w 3758"/>
                <a:gd name="T1" fmla="*/ 1750 h 1750"/>
                <a:gd name="T2" fmla="*/ 3758 w 3758"/>
                <a:gd name="T3" fmla="*/ 1750 h 1750"/>
                <a:gd name="T4" fmla="*/ 3758 w 3758"/>
                <a:gd name="T5" fmla="*/ 1 h 1750"/>
                <a:gd name="T6" fmla="*/ 3757 w 3758"/>
                <a:gd name="T7" fmla="*/ 0 h 1750"/>
                <a:gd name="T8" fmla="*/ 3756 w 3758"/>
                <a:gd name="T9" fmla="*/ 1 h 1750"/>
                <a:gd name="T10" fmla="*/ 3756 w 3758"/>
                <a:gd name="T11" fmla="*/ 1 h 1750"/>
                <a:gd name="T12" fmla="*/ 0 w 3758"/>
                <a:gd name="T13" fmla="*/ 1737 h 1750"/>
                <a:gd name="T14" fmla="*/ 0 w 3758"/>
                <a:gd name="T15" fmla="*/ 1750 h 1750"/>
                <a:gd name="T16" fmla="*/ 3758 w 3758"/>
                <a:gd name="T17" fmla="*/ 1750 h 1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58" h="1750">
                  <a:moveTo>
                    <a:pt x="3758" y="1750"/>
                  </a:moveTo>
                  <a:lnTo>
                    <a:pt x="3758" y="1750"/>
                  </a:lnTo>
                  <a:lnTo>
                    <a:pt x="3758" y="1"/>
                  </a:lnTo>
                  <a:cubicBezTo>
                    <a:pt x="3758" y="0"/>
                    <a:pt x="3758" y="0"/>
                    <a:pt x="3757" y="0"/>
                  </a:cubicBezTo>
                  <a:cubicBezTo>
                    <a:pt x="3757" y="0"/>
                    <a:pt x="3756" y="0"/>
                    <a:pt x="3756" y="1"/>
                  </a:cubicBezTo>
                  <a:cubicBezTo>
                    <a:pt x="3756" y="1"/>
                    <a:pt x="3756" y="1"/>
                    <a:pt x="3756" y="1"/>
                  </a:cubicBezTo>
                  <a:cubicBezTo>
                    <a:pt x="3649" y="1064"/>
                    <a:pt x="15" y="709"/>
                    <a:pt x="0" y="1737"/>
                  </a:cubicBezTo>
                  <a:lnTo>
                    <a:pt x="0" y="1750"/>
                  </a:lnTo>
                  <a:lnTo>
                    <a:pt x="3758" y="1750"/>
                  </a:lnTo>
                  <a:close/>
                </a:path>
              </a:pathLst>
            </a:custGeom>
            <a:solidFill>
              <a:srgbClr val="00A8B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7157074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For </a:t>
            </a:r>
            <a:r>
              <a:rPr lang="nl-NL" dirty="0" err="1"/>
              <a:t>internal</a:t>
            </a:r>
            <a:r>
              <a:rPr lang="nl-NL" dirty="0"/>
              <a:t> </a:t>
            </a:r>
            <a:r>
              <a:rPr lang="nl-NL" dirty="0" err="1"/>
              <a:t>use</a:t>
            </a:r>
            <a:r>
              <a:rPr lang="nl-NL" dirty="0"/>
              <a:t> </a:t>
            </a:r>
            <a:r>
              <a:rPr lang="nl-NL" dirty="0" err="1"/>
              <a:t>only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30144-E10A-334C-B8C4-43A76420F6DD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3061368" y="431562"/>
            <a:ext cx="5625432" cy="857250"/>
          </a:xfrm>
        </p:spPr>
        <p:txBody>
          <a:bodyPr/>
          <a:lstStyle>
            <a:lvl1pPr>
              <a:defRPr>
                <a:solidFill>
                  <a:srgbClr val="118795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"/>
          </p:nvPr>
        </p:nvSpPr>
        <p:spPr>
          <a:xfrm>
            <a:off x="3061368" y="1425734"/>
            <a:ext cx="5625432" cy="3119345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5565775" y="3482975"/>
            <a:ext cx="3581400" cy="1663700"/>
            <a:chOff x="3506" y="2194"/>
            <a:chExt cx="2256" cy="1048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3506" y="2194"/>
              <a:ext cx="2256" cy="1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3506" y="2191"/>
              <a:ext cx="2265" cy="1056"/>
            </a:xfrm>
            <a:custGeom>
              <a:avLst/>
              <a:gdLst>
                <a:gd name="T0" fmla="*/ 3758 w 3758"/>
                <a:gd name="T1" fmla="*/ 1750 h 1750"/>
                <a:gd name="T2" fmla="*/ 3758 w 3758"/>
                <a:gd name="T3" fmla="*/ 1750 h 1750"/>
                <a:gd name="T4" fmla="*/ 3758 w 3758"/>
                <a:gd name="T5" fmla="*/ 1 h 1750"/>
                <a:gd name="T6" fmla="*/ 3757 w 3758"/>
                <a:gd name="T7" fmla="*/ 0 h 1750"/>
                <a:gd name="T8" fmla="*/ 3756 w 3758"/>
                <a:gd name="T9" fmla="*/ 1 h 1750"/>
                <a:gd name="T10" fmla="*/ 3756 w 3758"/>
                <a:gd name="T11" fmla="*/ 1 h 1750"/>
                <a:gd name="T12" fmla="*/ 0 w 3758"/>
                <a:gd name="T13" fmla="*/ 1737 h 1750"/>
                <a:gd name="T14" fmla="*/ 0 w 3758"/>
                <a:gd name="T15" fmla="*/ 1750 h 1750"/>
                <a:gd name="T16" fmla="*/ 3758 w 3758"/>
                <a:gd name="T17" fmla="*/ 1750 h 1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58" h="1750">
                  <a:moveTo>
                    <a:pt x="3758" y="1750"/>
                  </a:moveTo>
                  <a:lnTo>
                    <a:pt x="3758" y="1750"/>
                  </a:lnTo>
                  <a:lnTo>
                    <a:pt x="3758" y="1"/>
                  </a:lnTo>
                  <a:cubicBezTo>
                    <a:pt x="3758" y="0"/>
                    <a:pt x="3758" y="0"/>
                    <a:pt x="3757" y="0"/>
                  </a:cubicBezTo>
                  <a:cubicBezTo>
                    <a:pt x="3757" y="0"/>
                    <a:pt x="3756" y="0"/>
                    <a:pt x="3756" y="1"/>
                  </a:cubicBezTo>
                  <a:cubicBezTo>
                    <a:pt x="3756" y="1"/>
                    <a:pt x="3756" y="1"/>
                    <a:pt x="3756" y="1"/>
                  </a:cubicBezTo>
                  <a:cubicBezTo>
                    <a:pt x="3649" y="1064"/>
                    <a:pt x="15" y="709"/>
                    <a:pt x="0" y="1737"/>
                  </a:cubicBezTo>
                  <a:lnTo>
                    <a:pt x="0" y="1750"/>
                  </a:lnTo>
                  <a:lnTo>
                    <a:pt x="3758" y="1750"/>
                  </a:lnTo>
                  <a:close/>
                </a:path>
              </a:pathLst>
            </a:custGeom>
            <a:solidFill>
              <a:srgbClr val="00A8B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4511812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For </a:t>
            </a:r>
            <a:r>
              <a:rPr lang="nl-NL" dirty="0" err="1"/>
              <a:t>internal</a:t>
            </a:r>
            <a:r>
              <a:rPr lang="nl-NL" dirty="0"/>
              <a:t> </a:t>
            </a:r>
            <a:r>
              <a:rPr lang="nl-NL" dirty="0" err="1"/>
              <a:t>use</a:t>
            </a:r>
            <a:r>
              <a:rPr lang="nl-NL" dirty="0"/>
              <a:t> </a:t>
            </a:r>
            <a:r>
              <a:rPr lang="nl-NL" dirty="0" err="1"/>
              <a:t>only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30144-E10A-334C-B8C4-43A76420F6DD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"/>
          </p:nvPr>
        </p:nvSpPr>
        <p:spPr>
          <a:xfrm>
            <a:off x="3061368" y="1425734"/>
            <a:ext cx="5625432" cy="3119345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457200" y="431562"/>
            <a:ext cx="8229600" cy="857250"/>
          </a:xfrm>
        </p:spPr>
        <p:txBody>
          <a:bodyPr/>
          <a:lstStyle>
            <a:lvl1pPr>
              <a:defRPr>
                <a:solidFill>
                  <a:srgbClr val="118795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5565775" y="3482975"/>
            <a:ext cx="3581400" cy="1663700"/>
            <a:chOff x="3506" y="2194"/>
            <a:chExt cx="2256" cy="1048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3506" y="2194"/>
              <a:ext cx="2256" cy="1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3506" y="2191"/>
              <a:ext cx="2265" cy="1056"/>
            </a:xfrm>
            <a:custGeom>
              <a:avLst/>
              <a:gdLst>
                <a:gd name="T0" fmla="*/ 3758 w 3758"/>
                <a:gd name="T1" fmla="*/ 1750 h 1750"/>
                <a:gd name="T2" fmla="*/ 3758 w 3758"/>
                <a:gd name="T3" fmla="*/ 1750 h 1750"/>
                <a:gd name="T4" fmla="*/ 3758 w 3758"/>
                <a:gd name="T5" fmla="*/ 1 h 1750"/>
                <a:gd name="T6" fmla="*/ 3757 w 3758"/>
                <a:gd name="T7" fmla="*/ 0 h 1750"/>
                <a:gd name="T8" fmla="*/ 3756 w 3758"/>
                <a:gd name="T9" fmla="*/ 1 h 1750"/>
                <a:gd name="T10" fmla="*/ 3756 w 3758"/>
                <a:gd name="T11" fmla="*/ 1 h 1750"/>
                <a:gd name="T12" fmla="*/ 0 w 3758"/>
                <a:gd name="T13" fmla="*/ 1737 h 1750"/>
                <a:gd name="T14" fmla="*/ 0 w 3758"/>
                <a:gd name="T15" fmla="*/ 1750 h 1750"/>
                <a:gd name="T16" fmla="*/ 3758 w 3758"/>
                <a:gd name="T17" fmla="*/ 1750 h 1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58" h="1750">
                  <a:moveTo>
                    <a:pt x="3758" y="1750"/>
                  </a:moveTo>
                  <a:lnTo>
                    <a:pt x="3758" y="1750"/>
                  </a:lnTo>
                  <a:lnTo>
                    <a:pt x="3758" y="1"/>
                  </a:lnTo>
                  <a:cubicBezTo>
                    <a:pt x="3758" y="0"/>
                    <a:pt x="3758" y="0"/>
                    <a:pt x="3757" y="0"/>
                  </a:cubicBezTo>
                  <a:cubicBezTo>
                    <a:pt x="3757" y="0"/>
                    <a:pt x="3756" y="0"/>
                    <a:pt x="3756" y="1"/>
                  </a:cubicBezTo>
                  <a:cubicBezTo>
                    <a:pt x="3756" y="1"/>
                    <a:pt x="3756" y="1"/>
                    <a:pt x="3756" y="1"/>
                  </a:cubicBezTo>
                  <a:cubicBezTo>
                    <a:pt x="3649" y="1064"/>
                    <a:pt x="15" y="709"/>
                    <a:pt x="0" y="1737"/>
                  </a:cubicBezTo>
                  <a:lnTo>
                    <a:pt x="0" y="1750"/>
                  </a:lnTo>
                  <a:lnTo>
                    <a:pt x="3758" y="1750"/>
                  </a:lnTo>
                  <a:close/>
                </a:path>
              </a:pathLst>
            </a:custGeom>
            <a:solidFill>
              <a:srgbClr val="00A8B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867093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5"/>
          <p:cNvSpPr>
            <a:spLocks noGrp="1"/>
          </p:cNvSpPr>
          <p:nvPr>
            <p:ph sz="quarter" idx="10" hasCustomPrompt="1"/>
          </p:nvPr>
        </p:nvSpPr>
        <p:spPr>
          <a:xfrm>
            <a:off x="3395663" y="2962275"/>
            <a:ext cx="5222875" cy="1089025"/>
          </a:xfrm>
        </p:spPr>
        <p:txBody>
          <a:bodyPr>
            <a:noAutofit/>
          </a:bodyPr>
          <a:lstStyle>
            <a:lvl1pPr algn="r">
              <a:defRPr sz="3000">
                <a:solidFill>
                  <a:srgbClr val="22196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Titelstijl van model bewerken</a:t>
            </a:r>
          </a:p>
        </p:txBody>
      </p:sp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0" y="0"/>
            <a:ext cx="9144000" cy="5143500"/>
            <a:chOff x="0" y="0"/>
            <a:chExt cx="5760" cy="3240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0" y="0"/>
              <a:ext cx="5760" cy="3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" name="Freeform 5"/>
            <p:cNvSpPr>
              <a:spLocks noEditPoints="1"/>
            </p:cNvSpPr>
            <p:nvPr userDrawn="1"/>
          </p:nvSpPr>
          <p:spPr bwMode="auto">
            <a:xfrm>
              <a:off x="0" y="-4"/>
              <a:ext cx="5766" cy="3250"/>
            </a:xfrm>
            <a:custGeom>
              <a:avLst/>
              <a:gdLst>
                <a:gd name="T0" fmla="*/ 9599 w 9599"/>
                <a:gd name="T1" fmla="*/ 4200 h 5400"/>
                <a:gd name="T2" fmla="*/ 9599 w 9599"/>
                <a:gd name="T3" fmla="*/ 4200 h 5400"/>
                <a:gd name="T4" fmla="*/ 9599 w 9599"/>
                <a:gd name="T5" fmla="*/ 471 h 5400"/>
                <a:gd name="T6" fmla="*/ 9599 w 9599"/>
                <a:gd name="T7" fmla="*/ 4200 h 5400"/>
                <a:gd name="T8" fmla="*/ 9599 w 9599"/>
                <a:gd name="T9" fmla="*/ 4200 h 5400"/>
                <a:gd name="T10" fmla="*/ 9599 w 9599"/>
                <a:gd name="T11" fmla="*/ 471 h 5400"/>
                <a:gd name="T12" fmla="*/ 9599 w 9599"/>
                <a:gd name="T13" fmla="*/ 471 h 5400"/>
                <a:gd name="T14" fmla="*/ 9599 w 9599"/>
                <a:gd name="T15" fmla="*/ 0 h 5400"/>
                <a:gd name="T16" fmla="*/ 0 w 9599"/>
                <a:gd name="T17" fmla="*/ 0 h 5400"/>
                <a:gd name="T18" fmla="*/ 0 w 9599"/>
                <a:gd name="T19" fmla="*/ 5400 h 5400"/>
                <a:gd name="T20" fmla="*/ 1322 w 9599"/>
                <a:gd name="T21" fmla="*/ 5400 h 5400"/>
                <a:gd name="T22" fmla="*/ 1322 w 9599"/>
                <a:gd name="T23" fmla="*/ 4296 h 5400"/>
                <a:gd name="T24" fmla="*/ 9595 w 9599"/>
                <a:gd name="T25" fmla="*/ 471 h 5400"/>
                <a:gd name="T26" fmla="*/ 9595 w 9599"/>
                <a:gd name="T27" fmla="*/ 471 h 5400"/>
                <a:gd name="T28" fmla="*/ 9597 w 9599"/>
                <a:gd name="T29" fmla="*/ 469 h 5400"/>
                <a:gd name="T30" fmla="*/ 9599 w 9599"/>
                <a:gd name="T31" fmla="*/ 471 h 5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599" h="5400">
                  <a:moveTo>
                    <a:pt x="9599" y="4200"/>
                  </a:moveTo>
                  <a:lnTo>
                    <a:pt x="9599" y="4200"/>
                  </a:lnTo>
                  <a:lnTo>
                    <a:pt x="9599" y="471"/>
                  </a:lnTo>
                  <a:lnTo>
                    <a:pt x="9599" y="4200"/>
                  </a:lnTo>
                  <a:lnTo>
                    <a:pt x="9599" y="4200"/>
                  </a:lnTo>
                  <a:close/>
                  <a:moveTo>
                    <a:pt x="9599" y="471"/>
                  </a:moveTo>
                  <a:lnTo>
                    <a:pt x="9599" y="471"/>
                  </a:lnTo>
                  <a:lnTo>
                    <a:pt x="9599" y="0"/>
                  </a:lnTo>
                  <a:lnTo>
                    <a:pt x="0" y="0"/>
                  </a:lnTo>
                  <a:lnTo>
                    <a:pt x="0" y="5400"/>
                  </a:lnTo>
                  <a:lnTo>
                    <a:pt x="1322" y="5400"/>
                  </a:lnTo>
                  <a:lnTo>
                    <a:pt x="1322" y="4296"/>
                  </a:lnTo>
                  <a:cubicBezTo>
                    <a:pt x="1356" y="2033"/>
                    <a:pt x="9359" y="2816"/>
                    <a:pt x="9595" y="471"/>
                  </a:cubicBezTo>
                  <a:cubicBezTo>
                    <a:pt x="9595" y="471"/>
                    <a:pt x="9595" y="471"/>
                    <a:pt x="9595" y="471"/>
                  </a:cubicBezTo>
                  <a:cubicBezTo>
                    <a:pt x="9595" y="470"/>
                    <a:pt x="9596" y="469"/>
                    <a:pt x="9597" y="469"/>
                  </a:cubicBezTo>
                  <a:cubicBezTo>
                    <a:pt x="9599" y="469"/>
                    <a:pt x="9599" y="470"/>
                    <a:pt x="9599" y="471"/>
                  </a:cubicBezTo>
                  <a:close/>
                </a:path>
              </a:pathLst>
            </a:custGeom>
            <a:solidFill>
              <a:srgbClr val="293D9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003459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431562"/>
            <a:ext cx="6891533" cy="857250"/>
          </a:xfrm>
        </p:spPr>
        <p:txBody>
          <a:bodyPr/>
          <a:lstStyle>
            <a:lvl1pPr>
              <a:defRPr>
                <a:solidFill>
                  <a:srgbClr val="22196D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199" y="1567522"/>
            <a:ext cx="6891533" cy="283576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15328" y="4767263"/>
            <a:ext cx="2944846" cy="273844"/>
          </a:xfrm>
        </p:spPr>
        <p:txBody>
          <a:bodyPr/>
          <a:lstStyle/>
          <a:p>
            <a:r>
              <a:rPr lang="nl-NL" dirty="0"/>
              <a:t>For </a:t>
            </a:r>
            <a:r>
              <a:rPr lang="nl-NL" dirty="0" err="1"/>
              <a:t>internal</a:t>
            </a:r>
            <a:r>
              <a:rPr lang="nl-NL" dirty="0"/>
              <a:t> </a:t>
            </a:r>
            <a:r>
              <a:rPr lang="nl-NL" dirty="0" err="1"/>
              <a:t>use</a:t>
            </a:r>
            <a:r>
              <a:rPr lang="nl-NL" dirty="0"/>
              <a:t> </a:t>
            </a:r>
            <a:r>
              <a:rPr lang="nl-NL" dirty="0" err="1"/>
              <a:t>only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30144-E10A-334C-B8C4-43A76420F6DD}" type="slidenum">
              <a:rPr lang="nl-NL" smtClean="0"/>
              <a:t>‹nr.›</a:t>
            </a:fld>
            <a:endParaRPr lang="nl-NL"/>
          </a:p>
        </p:txBody>
      </p:sp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5565775" y="3482975"/>
            <a:ext cx="3581400" cy="1663700"/>
            <a:chOff x="3506" y="2194"/>
            <a:chExt cx="2256" cy="1048"/>
          </a:xfrm>
        </p:grpSpPr>
        <p:sp>
          <p:nvSpPr>
            <p:cNvPr id="8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3506" y="2194"/>
              <a:ext cx="2256" cy="1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3506" y="2191"/>
              <a:ext cx="2265" cy="1056"/>
            </a:xfrm>
            <a:custGeom>
              <a:avLst/>
              <a:gdLst>
                <a:gd name="T0" fmla="*/ 3758 w 3758"/>
                <a:gd name="T1" fmla="*/ 1750 h 1750"/>
                <a:gd name="T2" fmla="*/ 3758 w 3758"/>
                <a:gd name="T3" fmla="*/ 1750 h 1750"/>
                <a:gd name="T4" fmla="*/ 3758 w 3758"/>
                <a:gd name="T5" fmla="*/ 1 h 1750"/>
                <a:gd name="T6" fmla="*/ 3757 w 3758"/>
                <a:gd name="T7" fmla="*/ 0 h 1750"/>
                <a:gd name="T8" fmla="*/ 3756 w 3758"/>
                <a:gd name="T9" fmla="*/ 1 h 1750"/>
                <a:gd name="T10" fmla="*/ 3756 w 3758"/>
                <a:gd name="T11" fmla="*/ 1 h 1750"/>
                <a:gd name="T12" fmla="*/ 0 w 3758"/>
                <a:gd name="T13" fmla="*/ 1737 h 1750"/>
                <a:gd name="T14" fmla="*/ 0 w 3758"/>
                <a:gd name="T15" fmla="*/ 1750 h 1750"/>
                <a:gd name="T16" fmla="*/ 3758 w 3758"/>
                <a:gd name="T17" fmla="*/ 1750 h 1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58" h="1750">
                  <a:moveTo>
                    <a:pt x="3758" y="1750"/>
                  </a:moveTo>
                  <a:lnTo>
                    <a:pt x="3758" y="1750"/>
                  </a:lnTo>
                  <a:lnTo>
                    <a:pt x="3758" y="1"/>
                  </a:lnTo>
                  <a:cubicBezTo>
                    <a:pt x="3758" y="0"/>
                    <a:pt x="3758" y="0"/>
                    <a:pt x="3757" y="0"/>
                  </a:cubicBezTo>
                  <a:cubicBezTo>
                    <a:pt x="3757" y="0"/>
                    <a:pt x="3756" y="0"/>
                    <a:pt x="3756" y="1"/>
                  </a:cubicBezTo>
                  <a:cubicBezTo>
                    <a:pt x="3756" y="1"/>
                    <a:pt x="3756" y="1"/>
                    <a:pt x="3756" y="1"/>
                  </a:cubicBezTo>
                  <a:cubicBezTo>
                    <a:pt x="3649" y="1064"/>
                    <a:pt x="15" y="709"/>
                    <a:pt x="0" y="1737"/>
                  </a:cubicBezTo>
                  <a:lnTo>
                    <a:pt x="0" y="1750"/>
                  </a:lnTo>
                  <a:lnTo>
                    <a:pt x="3758" y="1750"/>
                  </a:lnTo>
                  <a:close/>
                </a:path>
              </a:pathLst>
            </a:custGeom>
            <a:solidFill>
              <a:srgbClr val="293D9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524611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61368" y="431562"/>
            <a:ext cx="5625432" cy="857250"/>
          </a:xfrm>
        </p:spPr>
        <p:txBody>
          <a:bodyPr/>
          <a:lstStyle>
            <a:lvl1pPr>
              <a:defRPr>
                <a:solidFill>
                  <a:srgbClr val="22196D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061368" y="1425734"/>
            <a:ext cx="5625432" cy="3119345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15328" y="4767263"/>
            <a:ext cx="2944846" cy="273844"/>
          </a:xfrm>
        </p:spPr>
        <p:txBody>
          <a:bodyPr/>
          <a:lstStyle/>
          <a:p>
            <a:r>
              <a:rPr lang="nl-NL" dirty="0"/>
              <a:t>For </a:t>
            </a:r>
            <a:r>
              <a:rPr lang="nl-NL" dirty="0" err="1"/>
              <a:t>internal</a:t>
            </a:r>
            <a:r>
              <a:rPr lang="nl-NL" dirty="0"/>
              <a:t> </a:t>
            </a:r>
            <a:r>
              <a:rPr lang="nl-NL" dirty="0" err="1"/>
              <a:t>use</a:t>
            </a:r>
            <a:r>
              <a:rPr lang="nl-NL" dirty="0"/>
              <a:t> </a:t>
            </a:r>
            <a:r>
              <a:rPr lang="nl-NL" dirty="0" err="1"/>
              <a:t>only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30144-E10A-334C-B8C4-43A76420F6DD}" type="slidenum">
              <a:rPr lang="nl-NL" smtClean="0"/>
              <a:t>‹nr.›</a:t>
            </a:fld>
            <a:endParaRPr lang="nl-NL"/>
          </a:p>
        </p:txBody>
      </p:sp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5565775" y="3482975"/>
            <a:ext cx="3581400" cy="1663700"/>
            <a:chOff x="3506" y="2194"/>
            <a:chExt cx="2256" cy="1048"/>
          </a:xfrm>
        </p:grpSpPr>
        <p:sp>
          <p:nvSpPr>
            <p:cNvPr id="8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3506" y="2194"/>
              <a:ext cx="2256" cy="1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3506" y="2191"/>
              <a:ext cx="2265" cy="1056"/>
            </a:xfrm>
            <a:custGeom>
              <a:avLst/>
              <a:gdLst>
                <a:gd name="T0" fmla="*/ 3758 w 3758"/>
                <a:gd name="T1" fmla="*/ 1750 h 1750"/>
                <a:gd name="T2" fmla="*/ 3758 w 3758"/>
                <a:gd name="T3" fmla="*/ 1750 h 1750"/>
                <a:gd name="T4" fmla="*/ 3758 w 3758"/>
                <a:gd name="T5" fmla="*/ 1 h 1750"/>
                <a:gd name="T6" fmla="*/ 3757 w 3758"/>
                <a:gd name="T7" fmla="*/ 0 h 1750"/>
                <a:gd name="T8" fmla="*/ 3756 w 3758"/>
                <a:gd name="T9" fmla="*/ 1 h 1750"/>
                <a:gd name="T10" fmla="*/ 3756 w 3758"/>
                <a:gd name="T11" fmla="*/ 1 h 1750"/>
                <a:gd name="T12" fmla="*/ 0 w 3758"/>
                <a:gd name="T13" fmla="*/ 1737 h 1750"/>
                <a:gd name="T14" fmla="*/ 0 w 3758"/>
                <a:gd name="T15" fmla="*/ 1750 h 1750"/>
                <a:gd name="T16" fmla="*/ 3758 w 3758"/>
                <a:gd name="T17" fmla="*/ 1750 h 1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58" h="1750">
                  <a:moveTo>
                    <a:pt x="3758" y="1750"/>
                  </a:moveTo>
                  <a:lnTo>
                    <a:pt x="3758" y="1750"/>
                  </a:lnTo>
                  <a:lnTo>
                    <a:pt x="3758" y="1"/>
                  </a:lnTo>
                  <a:cubicBezTo>
                    <a:pt x="3758" y="0"/>
                    <a:pt x="3758" y="0"/>
                    <a:pt x="3757" y="0"/>
                  </a:cubicBezTo>
                  <a:cubicBezTo>
                    <a:pt x="3757" y="0"/>
                    <a:pt x="3756" y="0"/>
                    <a:pt x="3756" y="1"/>
                  </a:cubicBezTo>
                  <a:cubicBezTo>
                    <a:pt x="3756" y="1"/>
                    <a:pt x="3756" y="1"/>
                    <a:pt x="3756" y="1"/>
                  </a:cubicBezTo>
                  <a:cubicBezTo>
                    <a:pt x="3649" y="1064"/>
                    <a:pt x="15" y="709"/>
                    <a:pt x="0" y="1737"/>
                  </a:cubicBezTo>
                  <a:lnTo>
                    <a:pt x="0" y="1750"/>
                  </a:lnTo>
                  <a:lnTo>
                    <a:pt x="3758" y="1750"/>
                  </a:lnTo>
                  <a:close/>
                </a:path>
              </a:pathLst>
            </a:custGeom>
            <a:solidFill>
              <a:srgbClr val="293D9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591920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15328" y="4764052"/>
            <a:ext cx="2944846" cy="273844"/>
          </a:xfrm>
        </p:spPr>
        <p:txBody>
          <a:bodyPr/>
          <a:lstStyle/>
          <a:p>
            <a:r>
              <a:rPr lang="nl-NL"/>
              <a:t>For internal use only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4764052"/>
            <a:ext cx="2133600" cy="273844"/>
          </a:xfrm>
        </p:spPr>
        <p:txBody>
          <a:bodyPr/>
          <a:lstStyle/>
          <a:p>
            <a:fld id="{5B130144-E10A-334C-B8C4-43A76420F6DD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7106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061368" y="1425734"/>
            <a:ext cx="5625432" cy="3119345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15328" y="4767263"/>
            <a:ext cx="2944846" cy="273844"/>
          </a:xfrm>
        </p:spPr>
        <p:txBody>
          <a:bodyPr/>
          <a:lstStyle/>
          <a:p>
            <a:r>
              <a:rPr lang="nl-NL" dirty="0"/>
              <a:t>For </a:t>
            </a:r>
            <a:r>
              <a:rPr lang="nl-NL" dirty="0" err="1"/>
              <a:t>internal</a:t>
            </a:r>
            <a:r>
              <a:rPr lang="nl-NL" dirty="0"/>
              <a:t> </a:t>
            </a:r>
            <a:r>
              <a:rPr lang="nl-NL" dirty="0" err="1"/>
              <a:t>use</a:t>
            </a:r>
            <a:r>
              <a:rPr lang="nl-NL" dirty="0"/>
              <a:t> </a:t>
            </a:r>
            <a:r>
              <a:rPr lang="nl-NL" dirty="0" err="1"/>
              <a:t>only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30144-E10A-334C-B8C4-43A76420F6DD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57200" y="431562"/>
            <a:ext cx="8229600" cy="857250"/>
          </a:xfrm>
        </p:spPr>
        <p:txBody>
          <a:bodyPr/>
          <a:lstStyle>
            <a:lvl1pPr>
              <a:defRPr>
                <a:solidFill>
                  <a:srgbClr val="22196D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5565775" y="3482975"/>
            <a:ext cx="3581400" cy="1663700"/>
            <a:chOff x="3506" y="2194"/>
            <a:chExt cx="2256" cy="1048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3506" y="2194"/>
              <a:ext cx="2256" cy="1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3506" y="2191"/>
              <a:ext cx="2265" cy="1056"/>
            </a:xfrm>
            <a:custGeom>
              <a:avLst/>
              <a:gdLst>
                <a:gd name="T0" fmla="*/ 3758 w 3758"/>
                <a:gd name="T1" fmla="*/ 1750 h 1750"/>
                <a:gd name="T2" fmla="*/ 3758 w 3758"/>
                <a:gd name="T3" fmla="*/ 1750 h 1750"/>
                <a:gd name="T4" fmla="*/ 3758 w 3758"/>
                <a:gd name="T5" fmla="*/ 1 h 1750"/>
                <a:gd name="T6" fmla="*/ 3757 w 3758"/>
                <a:gd name="T7" fmla="*/ 0 h 1750"/>
                <a:gd name="T8" fmla="*/ 3756 w 3758"/>
                <a:gd name="T9" fmla="*/ 1 h 1750"/>
                <a:gd name="T10" fmla="*/ 3756 w 3758"/>
                <a:gd name="T11" fmla="*/ 1 h 1750"/>
                <a:gd name="T12" fmla="*/ 0 w 3758"/>
                <a:gd name="T13" fmla="*/ 1737 h 1750"/>
                <a:gd name="T14" fmla="*/ 0 w 3758"/>
                <a:gd name="T15" fmla="*/ 1750 h 1750"/>
                <a:gd name="T16" fmla="*/ 3758 w 3758"/>
                <a:gd name="T17" fmla="*/ 1750 h 1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58" h="1750">
                  <a:moveTo>
                    <a:pt x="3758" y="1750"/>
                  </a:moveTo>
                  <a:lnTo>
                    <a:pt x="3758" y="1750"/>
                  </a:lnTo>
                  <a:lnTo>
                    <a:pt x="3758" y="1"/>
                  </a:lnTo>
                  <a:cubicBezTo>
                    <a:pt x="3758" y="0"/>
                    <a:pt x="3758" y="0"/>
                    <a:pt x="3757" y="0"/>
                  </a:cubicBezTo>
                  <a:cubicBezTo>
                    <a:pt x="3757" y="0"/>
                    <a:pt x="3756" y="0"/>
                    <a:pt x="3756" y="1"/>
                  </a:cubicBezTo>
                  <a:cubicBezTo>
                    <a:pt x="3756" y="1"/>
                    <a:pt x="3756" y="1"/>
                    <a:pt x="3756" y="1"/>
                  </a:cubicBezTo>
                  <a:cubicBezTo>
                    <a:pt x="3649" y="1064"/>
                    <a:pt x="15" y="709"/>
                    <a:pt x="0" y="1737"/>
                  </a:cubicBezTo>
                  <a:lnTo>
                    <a:pt x="0" y="1750"/>
                  </a:lnTo>
                  <a:lnTo>
                    <a:pt x="3758" y="1750"/>
                  </a:lnTo>
                  <a:close/>
                </a:path>
              </a:pathLst>
            </a:custGeom>
            <a:solidFill>
              <a:srgbClr val="293D9B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0" name="Tijdelijke aanduiding voor voettekst 4"/>
          <p:cNvSpPr txBox="1">
            <a:spLocks/>
          </p:cNvSpPr>
          <p:nvPr userDrawn="1"/>
        </p:nvSpPr>
        <p:spPr>
          <a:xfrm>
            <a:off x="457199" y="4767263"/>
            <a:ext cx="2565607" cy="27384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defPPr>
              <a:defRPr lang="nl-NL"/>
            </a:defPPr>
            <a:lvl1pPr marL="0" algn="ctr" defTabSz="457200" rtl="0" eaLnBrk="1" latinLnBrk="0" hangingPunct="1">
              <a:defRPr sz="1000" b="0" i="0" kern="1200">
                <a:solidFill>
                  <a:srgbClr val="1A276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dirty="0" err="1"/>
              <a:t>Doc</a:t>
            </a:r>
            <a:r>
              <a:rPr lang="nl-NL" dirty="0"/>
              <a:t>. nummer</a:t>
            </a:r>
          </a:p>
        </p:txBody>
      </p:sp>
    </p:spTree>
    <p:extLst>
      <p:ext uri="{BB962C8B-B14F-4D97-AF65-F5344CB8AC3E}">
        <p14:creationId xmlns:p14="http://schemas.microsoft.com/office/powerpoint/2010/main" val="3449288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5"/>
          <p:cNvSpPr>
            <a:spLocks noGrp="1"/>
          </p:cNvSpPr>
          <p:nvPr>
            <p:ph sz="quarter" idx="10" hasCustomPrompt="1"/>
          </p:nvPr>
        </p:nvSpPr>
        <p:spPr>
          <a:xfrm>
            <a:off x="3395663" y="2962275"/>
            <a:ext cx="5222875" cy="1089025"/>
          </a:xfrm>
        </p:spPr>
        <p:txBody>
          <a:bodyPr>
            <a:noAutofit/>
          </a:bodyPr>
          <a:lstStyle>
            <a:lvl1pPr algn="r">
              <a:defRPr sz="3000">
                <a:solidFill>
                  <a:srgbClr val="88B129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Titelstijl van model bewerken</a:t>
            </a:r>
          </a:p>
        </p:txBody>
      </p:sp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0" y="0"/>
            <a:ext cx="9144000" cy="5143500"/>
            <a:chOff x="0" y="0"/>
            <a:chExt cx="5760" cy="3240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0" y="0"/>
              <a:ext cx="5760" cy="3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" name="Freeform 5"/>
            <p:cNvSpPr>
              <a:spLocks noEditPoints="1"/>
            </p:cNvSpPr>
            <p:nvPr userDrawn="1"/>
          </p:nvSpPr>
          <p:spPr bwMode="auto">
            <a:xfrm>
              <a:off x="0" y="-4"/>
              <a:ext cx="5766" cy="3250"/>
            </a:xfrm>
            <a:custGeom>
              <a:avLst/>
              <a:gdLst>
                <a:gd name="T0" fmla="*/ 9599 w 9599"/>
                <a:gd name="T1" fmla="*/ 4200 h 5400"/>
                <a:gd name="T2" fmla="*/ 9599 w 9599"/>
                <a:gd name="T3" fmla="*/ 4200 h 5400"/>
                <a:gd name="T4" fmla="*/ 9599 w 9599"/>
                <a:gd name="T5" fmla="*/ 471 h 5400"/>
                <a:gd name="T6" fmla="*/ 9599 w 9599"/>
                <a:gd name="T7" fmla="*/ 4200 h 5400"/>
                <a:gd name="T8" fmla="*/ 9599 w 9599"/>
                <a:gd name="T9" fmla="*/ 4200 h 5400"/>
                <a:gd name="T10" fmla="*/ 9599 w 9599"/>
                <a:gd name="T11" fmla="*/ 471 h 5400"/>
                <a:gd name="T12" fmla="*/ 9599 w 9599"/>
                <a:gd name="T13" fmla="*/ 471 h 5400"/>
                <a:gd name="T14" fmla="*/ 9599 w 9599"/>
                <a:gd name="T15" fmla="*/ 0 h 5400"/>
                <a:gd name="T16" fmla="*/ 0 w 9599"/>
                <a:gd name="T17" fmla="*/ 0 h 5400"/>
                <a:gd name="T18" fmla="*/ 0 w 9599"/>
                <a:gd name="T19" fmla="*/ 5400 h 5400"/>
                <a:gd name="T20" fmla="*/ 1322 w 9599"/>
                <a:gd name="T21" fmla="*/ 5400 h 5400"/>
                <a:gd name="T22" fmla="*/ 1322 w 9599"/>
                <a:gd name="T23" fmla="*/ 4296 h 5400"/>
                <a:gd name="T24" fmla="*/ 9595 w 9599"/>
                <a:gd name="T25" fmla="*/ 471 h 5400"/>
                <a:gd name="T26" fmla="*/ 9595 w 9599"/>
                <a:gd name="T27" fmla="*/ 471 h 5400"/>
                <a:gd name="T28" fmla="*/ 9597 w 9599"/>
                <a:gd name="T29" fmla="*/ 469 h 5400"/>
                <a:gd name="T30" fmla="*/ 9599 w 9599"/>
                <a:gd name="T31" fmla="*/ 471 h 5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599" h="5400">
                  <a:moveTo>
                    <a:pt x="9599" y="4200"/>
                  </a:moveTo>
                  <a:lnTo>
                    <a:pt x="9599" y="4200"/>
                  </a:lnTo>
                  <a:lnTo>
                    <a:pt x="9599" y="471"/>
                  </a:lnTo>
                  <a:lnTo>
                    <a:pt x="9599" y="4200"/>
                  </a:lnTo>
                  <a:lnTo>
                    <a:pt x="9599" y="4200"/>
                  </a:lnTo>
                  <a:close/>
                  <a:moveTo>
                    <a:pt x="9599" y="471"/>
                  </a:moveTo>
                  <a:lnTo>
                    <a:pt x="9599" y="471"/>
                  </a:lnTo>
                  <a:lnTo>
                    <a:pt x="9599" y="0"/>
                  </a:lnTo>
                  <a:lnTo>
                    <a:pt x="0" y="0"/>
                  </a:lnTo>
                  <a:lnTo>
                    <a:pt x="0" y="5400"/>
                  </a:lnTo>
                  <a:lnTo>
                    <a:pt x="1322" y="5400"/>
                  </a:lnTo>
                  <a:lnTo>
                    <a:pt x="1322" y="4296"/>
                  </a:lnTo>
                  <a:cubicBezTo>
                    <a:pt x="1356" y="2033"/>
                    <a:pt x="9359" y="2816"/>
                    <a:pt x="9595" y="471"/>
                  </a:cubicBezTo>
                  <a:cubicBezTo>
                    <a:pt x="9595" y="471"/>
                    <a:pt x="9595" y="471"/>
                    <a:pt x="9595" y="471"/>
                  </a:cubicBezTo>
                  <a:cubicBezTo>
                    <a:pt x="9595" y="470"/>
                    <a:pt x="9596" y="469"/>
                    <a:pt x="9597" y="469"/>
                  </a:cubicBezTo>
                  <a:cubicBezTo>
                    <a:pt x="9599" y="469"/>
                    <a:pt x="9599" y="470"/>
                    <a:pt x="9599" y="471"/>
                  </a:cubicBezTo>
                  <a:close/>
                </a:path>
              </a:pathLst>
            </a:custGeom>
            <a:solidFill>
              <a:srgbClr val="66C43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165008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For </a:t>
            </a:r>
            <a:r>
              <a:rPr lang="nl-NL" dirty="0" err="1"/>
              <a:t>internal</a:t>
            </a:r>
            <a:r>
              <a:rPr lang="nl-NL" dirty="0"/>
              <a:t> </a:t>
            </a:r>
            <a:r>
              <a:rPr lang="nl-NL" dirty="0" err="1"/>
              <a:t>use</a:t>
            </a:r>
            <a:r>
              <a:rPr lang="nl-NL" dirty="0"/>
              <a:t> </a:t>
            </a:r>
            <a:r>
              <a:rPr lang="nl-NL" dirty="0" err="1"/>
              <a:t>only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30144-E10A-334C-B8C4-43A76420F6DD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57199" y="431562"/>
            <a:ext cx="6891533" cy="857250"/>
          </a:xfrm>
        </p:spPr>
        <p:txBody>
          <a:bodyPr/>
          <a:lstStyle>
            <a:lvl1pPr>
              <a:defRPr>
                <a:solidFill>
                  <a:srgbClr val="88B129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Tijdelijke aanduiding voor inhoud 2"/>
          <p:cNvSpPr>
            <a:spLocks noGrp="1"/>
          </p:cNvSpPr>
          <p:nvPr>
            <p:ph idx="1"/>
          </p:nvPr>
        </p:nvSpPr>
        <p:spPr>
          <a:xfrm>
            <a:off x="457199" y="1567522"/>
            <a:ext cx="6891533" cy="283576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5565775" y="3482975"/>
            <a:ext cx="3581400" cy="1663700"/>
            <a:chOff x="3506" y="2194"/>
            <a:chExt cx="2256" cy="1048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3506" y="2194"/>
              <a:ext cx="2256" cy="1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" name="Freeform 5"/>
            <p:cNvSpPr>
              <a:spLocks/>
            </p:cNvSpPr>
            <p:nvPr userDrawn="1"/>
          </p:nvSpPr>
          <p:spPr bwMode="auto">
            <a:xfrm>
              <a:off x="3506" y="2191"/>
              <a:ext cx="2265" cy="1056"/>
            </a:xfrm>
            <a:custGeom>
              <a:avLst/>
              <a:gdLst>
                <a:gd name="T0" fmla="*/ 3758 w 3758"/>
                <a:gd name="T1" fmla="*/ 1750 h 1750"/>
                <a:gd name="T2" fmla="*/ 3758 w 3758"/>
                <a:gd name="T3" fmla="*/ 1750 h 1750"/>
                <a:gd name="T4" fmla="*/ 3758 w 3758"/>
                <a:gd name="T5" fmla="*/ 1 h 1750"/>
                <a:gd name="T6" fmla="*/ 3757 w 3758"/>
                <a:gd name="T7" fmla="*/ 0 h 1750"/>
                <a:gd name="T8" fmla="*/ 3756 w 3758"/>
                <a:gd name="T9" fmla="*/ 1 h 1750"/>
                <a:gd name="T10" fmla="*/ 3756 w 3758"/>
                <a:gd name="T11" fmla="*/ 1 h 1750"/>
                <a:gd name="T12" fmla="*/ 0 w 3758"/>
                <a:gd name="T13" fmla="*/ 1737 h 1750"/>
                <a:gd name="T14" fmla="*/ 0 w 3758"/>
                <a:gd name="T15" fmla="*/ 1750 h 1750"/>
                <a:gd name="T16" fmla="*/ 3758 w 3758"/>
                <a:gd name="T17" fmla="*/ 1750 h 1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58" h="1750">
                  <a:moveTo>
                    <a:pt x="3758" y="1750"/>
                  </a:moveTo>
                  <a:lnTo>
                    <a:pt x="3758" y="1750"/>
                  </a:lnTo>
                  <a:lnTo>
                    <a:pt x="3758" y="1"/>
                  </a:lnTo>
                  <a:cubicBezTo>
                    <a:pt x="3758" y="0"/>
                    <a:pt x="3758" y="0"/>
                    <a:pt x="3757" y="0"/>
                  </a:cubicBezTo>
                  <a:cubicBezTo>
                    <a:pt x="3757" y="0"/>
                    <a:pt x="3756" y="0"/>
                    <a:pt x="3756" y="1"/>
                  </a:cubicBezTo>
                  <a:cubicBezTo>
                    <a:pt x="3756" y="1"/>
                    <a:pt x="3756" y="1"/>
                    <a:pt x="3756" y="1"/>
                  </a:cubicBezTo>
                  <a:cubicBezTo>
                    <a:pt x="3649" y="1064"/>
                    <a:pt x="15" y="709"/>
                    <a:pt x="0" y="1737"/>
                  </a:cubicBezTo>
                  <a:lnTo>
                    <a:pt x="0" y="1750"/>
                  </a:lnTo>
                  <a:lnTo>
                    <a:pt x="3758" y="1750"/>
                  </a:lnTo>
                  <a:close/>
                </a:path>
              </a:pathLst>
            </a:custGeom>
            <a:solidFill>
              <a:srgbClr val="66C43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643412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For </a:t>
            </a:r>
            <a:r>
              <a:rPr lang="nl-NL" dirty="0" err="1"/>
              <a:t>internal</a:t>
            </a:r>
            <a:r>
              <a:rPr lang="nl-NL" dirty="0"/>
              <a:t> </a:t>
            </a:r>
            <a:r>
              <a:rPr lang="nl-NL" dirty="0" err="1"/>
              <a:t>use</a:t>
            </a:r>
            <a:r>
              <a:rPr lang="nl-NL" dirty="0"/>
              <a:t> </a:t>
            </a:r>
            <a:r>
              <a:rPr lang="nl-NL" dirty="0" err="1"/>
              <a:t>only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30144-E10A-334C-B8C4-43A76420F6DD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3061368" y="431562"/>
            <a:ext cx="5625432" cy="857250"/>
          </a:xfrm>
        </p:spPr>
        <p:txBody>
          <a:bodyPr/>
          <a:lstStyle>
            <a:lvl1pPr>
              <a:defRPr>
                <a:solidFill>
                  <a:srgbClr val="88B129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inhoud 2"/>
          <p:cNvSpPr>
            <a:spLocks noGrp="1"/>
          </p:cNvSpPr>
          <p:nvPr>
            <p:ph idx="1"/>
          </p:nvPr>
        </p:nvSpPr>
        <p:spPr>
          <a:xfrm>
            <a:off x="3061368" y="1425734"/>
            <a:ext cx="5625432" cy="3119345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5565776" y="3478213"/>
            <a:ext cx="3595688" cy="1752600"/>
            <a:chOff x="3506" y="2191"/>
            <a:chExt cx="2265" cy="1104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3515" y="2247"/>
              <a:ext cx="2256" cy="1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3506" y="2191"/>
              <a:ext cx="2265" cy="1056"/>
            </a:xfrm>
            <a:custGeom>
              <a:avLst/>
              <a:gdLst>
                <a:gd name="T0" fmla="*/ 3758 w 3758"/>
                <a:gd name="T1" fmla="*/ 1750 h 1750"/>
                <a:gd name="T2" fmla="*/ 3758 w 3758"/>
                <a:gd name="T3" fmla="*/ 1750 h 1750"/>
                <a:gd name="T4" fmla="*/ 3758 w 3758"/>
                <a:gd name="T5" fmla="*/ 1 h 1750"/>
                <a:gd name="T6" fmla="*/ 3757 w 3758"/>
                <a:gd name="T7" fmla="*/ 0 h 1750"/>
                <a:gd name="T8" fmla="*/ 3756 w 3758"/>
                <a:gd name="T9" fmla="*/ 1 h 1750"/>
                <a:gd name="T10" fmla="*/ 3756 w 3758"/>
                <a:gd name="T11" fmla="*/ 1 h 1750"/>
                <a:gd name="T12" fmla="*/ 0 w 3758"/>
                <a:gd name="T13" fmla="*/ 1737 h 1750"/>
                <a:gd name="T14" fmla="*/ 0 w 3758"/>
                <a:gd name="T15" fmla="*/ 1750 h 1750"/>
                <a:gd name="T16" fmla="*/ 3758 w 3758"/>
                <a:gd name="T17" fmla="*/ 1750 h 1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58" h="1750">
                  <a:moveTo>
                    <a:pt x="3758" y="1750"/>
                  </a:moveTo>
                  <a:lnTo>
                    <a:pt x="3758" y="1750"/>
                  </a:lnTo>
                  <a:lnTo>
                    <a:pt x="3758" y="1"/>
                  </a:lnTo>
                  <a:cubicBezTo>
                    <a:pt x="3758" y="0"/>
                    <a:pt x="3758" y="0"/>
                    <a:pt x="3757" y="0"/>
                  </a:cubicBezTo>
                  <a:cubicBezTo>
                    <a:pt x="3757" y="0"/>
                    <a:pt x="3756" y="0"/>
                    <a:pt x="3756" y="1"/>
                  </a:cubicBezTo>
                  <a:cubicBezTo>
                    <a:pt x="3756" y="1"/>
                    <a:pt x="3756" y="1"/>
                    <a:pt x="3756" y="1"/>
                  </a:cubicBezTo>
                  <a:cubicBezTo>
                    <a:pt x="3649" y="1064"/>
                    <a:pt x="15" y="709"/>
                    <a:pt x="0" y="1737"/>
                  </a:cubicBezTo>
                  <a:lnTo>
                    <a:pt x="0" y="1750"/>
                  </a:lnTo>
                  <a:lnTo>
                    <a:pt x="3758" y="1750"/>
                  </a:lnTo>
                  <a:close/>
                </a:path>
              </a:pathLst>
            </a:custGeom>
            <a:solidFill>
              <a:srgbClr val="66C43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203775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431562"/>
            <a:ext cx="8229600" cy="8572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67522"/>
            <a:ext cx="8229600" cy="2835768"/>
          </a:xfrm>
          <a:prstGeom prst="rect">
            <a:avLst/>
          </a:prstGeom>
        </p:spPr>
        <p:txBody>
          <a:bodyPr vert="horz" lIns="0" tIns="45720" rIns="91440" bIns="0" rtlCol="0" anchor="t" anchorCtr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15328" y="4767263"/>
            <a:ext cx="2944846" cy="27384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algn="ctr">
              <a:defRPr sz="1000" b="0" i="0">
                <a:solidFill>
                  <a:srgbClr val="1A276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For </a:t>
            </a:r>
            <a:r>
              <a:rPr lang="nl-NL" dirty="0" err="1"/>
              <a:t>internal</a:t>
            </a:r>
            <a:r>
              <a:rPr lang="nl-NL" dirty="0"/>
              <a:t> </a:t>
            </a:r>
            <a:r>
              <a:rPr lang="nl-NL" dirty="0" err="1"/>
              <a:t>use</a:t>
            </a:r>
            <a:r>
              <a:rPr lang="nl-NL" dirty="0"/>
              <a:t> </a:t>
            </a:r>
            <a:r>
              <a:rPr lang="nl-NL" dirty="0" err="1"/>
              <a:t>only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B130144-E10A-334C-B8C4-43A76420F6DD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9980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61" r:id="rId4"/>
    <p:sldLayoutId id="2147483667" r:id="rId5"/>
    <p:sldLayoutId id="2147483664" r:id="rId6"/>
    <p:sldLayoutId id="2147483659" r:id="rId7"/>
    <p:sldLayoutId id="2147483656" r:id="rId8"/>
    <p:sldLayoutId id="2147483662" r:id="rId9"/>
    <p:sldLayoutId id="2147483665" r:id="rId10"/>
    <p:sldLayoutId id="2147483660" r:id="rId11"/>
    <p:sldLayoutId id="2147483657" r:id="rId12"/>
    <p:sldLayoutId id="2147483663" r:id="rId13"/>
    <p:sldLayoutId id="2147483666" r:id="rId14"/>
  </p:sldLayoutIdLst>
  <p:hf hd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3000" b="0" i="0" kern="1200">
          <a:solidFill>
            <a:srgbClr val="22196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3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News Gothic MT"/>
          <a:ea typeface="+mn-ea"/>
          <a:cs typeface="News Gothic M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News Gothic MT"/>
          <a:ea typeface="+mn-ea"/>
          <a:cs typeface="News Gothic M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ranetchemelot.nl/regelgeving/formulieren-en-registraties" TargetMode="External"/><Relationship Id="rId7" Type="http://schemas.openxmlformats.org/officeDocument/2006/relationships/hyperlink" Target="mailto:thei.peters@usg.company" TargetMode="External"/><Relationship Id="rId2" Type="http://schemas.openxmlformats.org/officeDocument/2006/relationships/hyperlink" Target="https://usg.company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aanvragen.hydranten@usg.company" TargetMode="External"/><Relationship Id="rId5" Type="http://schemas.openxmlformats.org/officeDocument/2006/relationships/hyperlink" Target="mailto:HWTK.bedrijfsvoering@usg.company" TargetMode="External"/><Relationship Id="rId4" Type="http://schemas.openxmlformats.org/officeDocument/2006/relationships/hyperlink" Target="https://www.intranetchemelot.nl/IManager/MediaLink/1063/142011/44973/2409715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ranetchemelot.nl/regelgeving/formulieren-en-registraties" TargetMode="External"/><Relationship Id="rId2" Type="http://schemas.openxmlformats.org/officeDocument/2006/relationships/hyperlink" Target="https://usg.company/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intranetchemelot.nl/IManager/MediaLink/915/80959/39989/1750233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mailto:aanvragen.hydranten@usg.company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054673" y="3254916"/>
            <a:ext cx="5223126" cy="1088323"/>
          </a:xfrm>
        </p:spPr>
        <p:txBody>
          <a:bodyPr>
            <a:normAutofit/>
          </a:bodyPr>
          <a:lstStyle/>
          <a:p>
            <a:pPr algn="ctr"/>
            <a:r>
              <a:rPr lang="nl-NL" sz="4000" b="1" i="1" dirty="0">
                <a:latin typeface="+mj-lt"/>
              </a:rPr>
              <a:t>Instructie Hydranten</a:t>
            </a:r>
            <a:br>
              <a:rPr lang="nl-NL" sz="4000" b="1" i="1" dirty="0">
                <a:latin typeface="Cambria" pitchFamily="18" charset="0"/>
              </a:rPr>
            </a:br>
            <a:endParaRPr lang="nl-NL" sz="2400" b="1" dirty="0"/>
          </a:p>
        </p:txBody>
      </p:sp>
      <p:sp>
        <p:nvSpPr>
          <p:cNvPr id="3" name="Tijdelijke aanduiding voor dianummer 1"/>
          <p:cNvSpPr txBox="1">
            <a:spLocks/>
          </p:cNvSpPr>
          <p:nvPr/>
        </p:nvSpPr>
        <p:spPr>
          <a:xfrm>
            <a:off x="6661009" y="4853036"/>
            <a:ext cx="2133600" cy="27384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nl-NL"/>
            </a:defPPr>
            <a:lvl1pPr marL="0" algn="r" defTabSz="457200" rtl="0" eaLnBrk="1" latinLnBrk="0" hangingPunct="1">
              <a:defRPr sz="10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latin typeface="+mj-lt"/>
              </a:rPr>
              <a:t>Versie september 2025</a:t>
            </a:r>
          </a:p>
        </p:txBody>
      </p:sp>
    </p:spTree>
    <p:extLst>
      <p:ext uri="{BB962C8B-B14F-4D97-AF65-F5344CB8AC3E}">
        <p14:creationId xmlns:p14="http://schemas.microsoft.com/office/powerpoint/2010/main" val="525612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9" y="431562"/>
            <a:ext cx="6891533" cy="543798"/>
          </a:xfrm>
          <a:solidFill>
            <a:srgbClr val="3333CC"/>
          </a:solidFill>
        </p:spPr>
        <p:txBody>
          <a:bodyPr>
            <a:normAutofit/>
          </a:bodyPr>
          <a:lstStyle/>
          <a:p>
            <a:pPr algn="ctr"/>
            <a:r>
              <a:rPr lang="nl-NL" sz="3200" b="1" i="1" dirty="0">
                <a:solidFill>
                  <a:schemeClr val="bg1"/>
                </a:solidFill>
                <a:latin typeface="+mj-lt"/>
              </a:rPr>
              <a:t>Type bluswater Hydranten</a:t>
            </a:r>
            <a:endParaRPr lang="nl-NL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199" y="1182623"/>
            <a:ext cx="8046099" cy="320649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nl-NL" sz="2800" b="1" dirty="0">
                <a:solidFill>
                  <a:srgbClr val="3333CC"/>
                </a:solidFill>
                <a:latin typeface="+mj-lt"/>
              </a:rPr>
              <a:t>1. De groot vermogen Hydrant</a:t>
            </a:r>
          </a:p>
          <a:p>
            <a:pPr>
              <a:lnSpc>
                <a:spcPct val="80000"/>
              </a:lnSpc>
            </a:pPr>
            <a:endParaRPr lang="nl-NL" sz="2800" b="1" dirty="0">
              <a:solidFill>
                <a:srgbClr val="3333CC"/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nl-NL" sz="2800" b="1" dirty="0">
                <a:solidFill>
                  <a:srgbClr val="3333CC"/>
                </a:solidFill>
                <a:latin typeface="+mj-lt"/>
              </a:rPr>
              <a:t>2. De ”Von </a:t>
            </a:r>
            <a:r>
              <a:rPr lang="nl-NL" sz="2800" b="1" dirty="0" err="1">
                <a:solidFill>
                  <a:srgbClr val="3333CC"/>
                </a:solidFill>
                <a:latin typeface="+mj-lt"/>
              </a:rPr>
              <a:t>Roll</a:t>
            </a:r>
            <a:r>
              <a:rPr lang="nl-NL" sz="2800" b="1" dirty="0">
                <a:solidFill>
                  <a:srgbClr val="3333CC"/>
                </a:solidFill>
                <a:latin typeface="+mj-lt"/>
              </a:rPr>
              <a:t>” Hydrant hy+5700          </a:t>
            </a:r>
          </a:p>
          <a:p>
            <a:pPr>
              <a:lnSpc>
                <a:spcPct val="80000"/>
              </a:lnSpc>
            </a:pPr>
            <a:r>
              <a:rPr lang="nl-NL" sz="2800" b="1" dirty="0">
                <a:solidFill>
                  <a:srgbClr val="3333CC"/>
                </a:solidFill>
                <a:latin typeface="+mj-lt"/>
              </a:rPr>
              <a:t>(nieuw Type)</a:t>
            </a:r>
          </a:p>
          <a:p>
            <a:pPr>
              <a:lnSpc>
                <a:spcPct val="80000"/>
              </a:lnSpc>
            </a:pPr>
            <a:endParaRPr lang="nl-NL" sz="2800" b="1" dirty="0">
              <a:solidFill>
                <a:srgbClr val="3333CC"/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nl-NL" sz="2800" b="1" dirty="0">
                <a:solidFill>
                  <a:srgbClr val="3333CC"/>
                </a:solidFill>
                <a:latin typeface="+mj-lt"/>
              </a:rPr>
              <a:t>3. De standaard Hydrant (oud model)</a:t>
            </a:r>
          </a:p>
          <a:p>
            <a:pPr>
              <a:lnSpc>
                <a:spcPct val="90000"/>
              </a:lnSpc>
            </a:pPr>
            <a:endParaRPr lang="nl-NL" sz="24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ijdelijke aanduiding voor dianummer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nl-NL" dirty="0">
                <a:latin typeface="+mj-lt"/>
              </a:rPr>
              <a:t>8</a:t>
            </a:r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722" y="975360"/>
            <a:ext cx="1084556" cy="1446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354" y="3135366"/>
            <a:ext cx="1223958" cy="163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C3363990-38AE-2497-5EA6-6F5E68F50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4961" y="1722581"/>
            <a:ext cx="1040039" cy="148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249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9" y="431562"/>
            <a:ext cx="6891533" cy="543798"/>
          </a:xfrm>
          <a:solidFill>
            <a:srgbClr val="3333CC"/>
          </a:solidFill>
        </p:spPr>
        <p:txBody>
          <a:bodyPr>
            <a:normAutofit/>
          </a:bodyPr>
          <a:lstStyle/>
          <a:p>
            <a:pPr algn="ctr"/>
            <a:r>
              <a:rPr lang="nl-NL" sz="3200" b="1" i="1" dirty="0">
                <a:solidFill>
                  <a:schemeClr val="bg1"/>
                </a:solidFill>
                <a:latin typeface="+mj-lt"/>
              </a:rPr>
              <a:t>Hydrant kop met verschillende kleuren</a:t>
            </a:r>
            <a:endParaRPr lang="nl-NL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199" y="1182623"/>
            <a:ext cx="8046099" cy="3206497"/>
          </a:xfrm>
        </p:spPr>
        <p:txBody>
          <a:bodyPr>
            <a:normAutofit/>
          </a:bodyPr>
          <a:lstStyle/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rgbClr val="3333CC"/>
                </a:solidFill>
                <a:latin typeface="+mj-lt"/>
              </a:rPr>
              <a:t>Hydrant met </a:t>
            </a:r>
            <a:r>
              <a:rPr lang="nl-NL" sz="2800" b="1" u="sng" dirty="0">
                <a:solidFill>
                  <a:srgbClr val="3333CC"/>
                </a:solidFill>
                <a:latin typeface="+mj-lt"/>
              </a:rPr>
              <a:t>rode</a:t>
            </a:r>
            <a:r>
              <a:rPr lang="nl-NL" sz="2800" b="1" dirty="0">
                <a:solidFill>
                  <a:srgbClr val="3333CC"/>
                </a:solidFill>
                <a:latin typeface="+mj-lt"/>
              </a:rPr>
              <a:t> kop</a:t>
            </a:r>
          </a:p>
          <a:p>
            <a:pPr lvl="1">
              <a:lnSpc>
                <a:spcPct val="80000"/>
              </a:lnSpc>
            </a:pPr>
            <a:r>
              <a:rPr lang="nl-NL" sz="2400" dirty="0">
                <a:solidFill>
                  <a:srgbClr val="3333CC"/>
                </a:solidFill>
                <a:latin typeface="+mj-lt"/>
              </a:rPr>
              <a:t>Aangesloten op bluswaternet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rgbClr val="3333CC"/>
                </a:solidFill>
                <a:latin typeface="+mj-lt"/>
              </a:rPr>
              <a:t>Hydrant met </a:t>
            </a:r>
            <a:r>
              <a:rPr lang="nl-NL" sz="2800" b="1" u="sng" dirty="0">
                <a:solidFill>
                  <a:srgbClr val="3333CC"/>
                </a:solidFill>
                <a:latin typeface="+mj-lt"/>
              </a:rPr>
              <a:t>blauwe</a:t>
            </a:r>
            <a:r>
              <a:rPr lang="nl-NL" sz="2800" b="1" dirty="0">
                <a:solidFill>
                  <a:srgbClr val="3333CC"/>
                </a:solidFill>
                <a:latin typeface="+mj-lt"/>
              </a:rPr>
              <a:t> kop</a:t>
            </a:r>
          </a:p>
          <a:p>
            <a:pPr lvl="1">
              <a:lnSpc>
                <a:spcPct val="80000"/>
              </a:lnSpc>
            </a:pPr>
            <a:r>
              <a:rPr lang="nl-NL" sz="2400" dirty="0">
                <a:solidFill>
                  <a:srgbClr val="3333CC"/>
                </a:solidFill>
                <a:latin typeface="+mj-lt"/>
              </a:rPr>
              <a:t>Aangesloten op kanaalwaternet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rgbClr val="3333CC"/>
                </a:solidFill>
                <a:latin typeface="+mj-lt"/>
              </a:rPr>
              <a:t>Hydrant met </a:t>
            </a:r>
            <a:r>
              <a:rPr lang="nl-NL" sz="2800" b="1" u="sng" dirty="0">
                <a:solidFill>
                  <a:srgbClr val="3333CC"/>
                </a:solidFill>
                <a:latin typeface="+mj-lt"/>
              </a:rPr>
              <a:t>witte</a:t>
            </a:r>
            <a:r>
              <a:rPr lang="nl-NL" sz="2800" b="1" dirty="0">
                <a:solidFill>
                  <a:srgbClr val="3333CC"/>
                </a:solidFill>
                <a:latin typeface="+mj-lt"/>
              </a:rPr>
              <a:t> kop</a:t>
            </a:r>
          </a:p>
          <a:p>
            <a:pPr lvl="1">
              <a:lnSpc>
                <a:spcPct val="80000"/>
              </a:lnSpc>
            </a:pPr>
            <a:r>
              <a:rPr lang="nl-NL" sz="2400" dirty="0">
                <a:solidFill>
                  <a:srgbClr val="3333CC"/>
                </a:solidFill>
                <a:latin typeface="+mj-lt"/>
              </a:rPr>
              <a:t>Aangesloten op drinkwaternet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rgbClr val="3333CC"/>
                </a:solidFill>
                <a:latin typeface="+mj-lt"/>
              </a:rPr>
              <a:t>Groene service hydrant</a:t>
            </a:r>
          </a:p>
          <a:p>
            <a:pPr lvl="1">
              <a:lnSpc>
                <a:spcPct val="80000"/>
              </a:lnSpc>
            </a:pPr>
            <a:r>
              <a:rPr lang="nl-NL" sz="2400" dirty="0">
                <a:solidFill>
                  <a:srgbClr val="3333CC"/>
                </a:solidFill>
                <a:latin typeface="+mj-lt"/>
              </a:rPr>
              <a:t>Aangesloten op blus- en kanaalwaternet</a:t>
            </a:r>
          </a:p>
          <a:p>
            <a:pPr>
              <a:lnSpc>
                <a:spcPct val="90000"/>
              </a:lnSpc>
            </a:pPr>
            <a:endParaRPr lang="nl-NL" sz="24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ijdelijke aanduiding voor dianummer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nl-NL" dirty="0">
                <a:latin typeface="+mj-lt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067861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9" y="431562"/>
            <a:ext cx="6891533" cy="543798"/>
          </a:xfrm>
          <a:solidFill>
            <a:srgbClr val="3333CC"/>
          </a:solidFill>
        </p:spPr>
        <p:txBody>
          <a:bodyPr>
            <a:normAutofit/>
          </a:bodyPr>
          <a:lstStyle/>
          <a:p>
            <a:pPr algn="ctr"/>
            <a:r>
              <a:rPr lang="nl-NL" sz="3200" b="1" i="1" dirty="0">
                <a:solidFill>
                  <a:schemeClr val="bg1"/>
                </a:solidFill>
                <a:latin typeface="+mj-lt"/>
              </a:rPr>
              <a:t>Welke wel/niet gebruiken door derden</a:t>
            </a:r>
            <a:endParaRPr lang="nl-NL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199" y="1182623"/>
            <a:ext cx="8046099" cy="358464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nl-NL" sz="2600" b="1" u="sng" dirty="0">
                <a:solidFill>
                  <a:srgbClr val="3333CC"/>
                </a:solidFill>
                <a:latin typeface="+mj-lt"/>
              </a:rPr>
              <a:t>Toegestaan gebruik </a:t>
            </a:r>
            <a:r>
              <a:rPr lang="nl-NL" sz="2600" b="1" dirty="0">
                <a:solidFill>
                  <a:srgbClr val="3333CC"/>
                </a:solidFill>
                <a:latin typeface="+mj-lt"/>
              </a:rPr>
              <a:t>voor niet calamiteit doeleinden;</a:t>
            </a:r>
          </a:p>
          <a:p>
            <a:pPr>
              <a:lnSpc>
                <a:spcPct val="80000"/>
              </a:lnSpc>
            </a:pPr>
            <a:endParaRPr lang="nl-NL" sz="2800" b="1" dirty="0">
              <a:solidFill>
                <a:srgbClr val="3333CC"/>
              </a:solidFill>
              <a:latin typeface="+mj-lt"/>
            </a:endParaRP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3333CC"/>
                </a:solidFill>
                <a:latin typeface="+mj-lt"/>
              </a:rPr>
              <a:t>Hydrant met </a:t>
            </a:r>
            <a:r>
              <a:rPr lang="nl-NL" sz="2800" u="sng" dirty="0">
                <a:solidFill>
                  <a:srgbClr val="3333CC"/>
                </a:solidFill>
                <a:latin typeface="+mj-lt"/>
              </a:rPr>
              <a:t>rode</a:t>
            </a:r>
            <a:r>
              <a:rPr lang="nl-NL" sz="2800" dirty="0">
                <a:solidFill>
                  <a:srgbClr val="3333CC"/>
                </a:solidFill>
                <a:latin typeface="+mj-lt"/>
              </a:rPr>
              <a:t> kop</a:t>
            </a: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3333CC"/>
                </a:solidFill>
                <a:latin typeface="+mj-lt"/>
              </a:rPr>
              <a:t>Hydrant met </a:t>
            </a:r>
            <a:r>
              <a:rPr lang="nl-NL" sz="2800" u="sng" dirty="0">
                <a:solidFill>
                  <a:srgbClr val="3333CC"/>
                </a:solidFill>
                <a:latin typeface="+mj-lt"/>
              </a:rPr>
              <a:t>blauwe</a:t>
            </a:r>
            <a:r>
              <a:rPr lang="nl-NL" sz="2800" dirty="0">
                <a:solidFill>
                  <a:srgbClr val="3333CC"/>
                </a:solidFill>
                <a:latin typeface="+mj-lt"/>
              </a:rPr>
              <a:t> kop</a:t>
            </a: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3333CC"/>
                </a:solidFill>
                <a:latin typeface="+mj-lt"/>
              </a:rPr>
              <a:t>Groene service hydranten</a:t>
            </a: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nl-NL" sz="2800" dirty="0">
              <a:solidFill>
                <a:srgbClr val="3333CC"/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nl-NL" sz="2800" b="1" dirty="0">
                <a:solidFill>
                  <a:srgbClr val="FF0000"/>
                </a:solidFill>
                <a:latin typeface="+mj-lt"/>
              </a:rPr>
              <a:t>Alleen te gebruiken door:</a:t>
            </a:r>
          </a:p>
          <a:p>
            <a:pPr>
              <a:lnSpc>
                <a:spcPct val="80000"/>
              </a:lnSpc>
            </a:pPr>
            <a:r>
              <a:rPr lang="nl-NL" sz="2800" b="1" dirty="0">
                <a:solidFill>
                  <a:srgbClr val="FF0000"/>
                </a:solidFill>
                <a:latin typeface="+mj-lt"/>
              </a:rPr>
              <a:t>USG personeel en BBW!</a:t>
            </a: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3333CC"/>
                </a:solidFill>
                <a:latin typeface="+mj-lt"/>
              </a:rPr>
              <a:t>Groot vermogen hydranten</a:t>
            </a: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3333CC"/>
                </a:solidFill>
                <a:latin typeface="+mj-lt"/>
              </a:rPr>
              <a:t>Hydrant met witte kop</a:t>
            </a:r>
          </a:p>
          <a:p>
            <a:pPr>
              <a:lnSpc>
                <a:spcPct val="90000"/>
              </a:lnSpc>
            </a:pPr>
            <a:endParaRPr lang="nl-NL" sz="24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ijdelijke aanduiding voor dianummer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nl-NL" dirty="0">
                <a:latin typeface="+mj-lt"/>
              </a:rPr>
              <a:t>10</a:t>
            </a: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765" y="1563149"/>
            <a:ext cx="611979" cy="815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456" y="1977811"/>
            <a:ext cx="612917" cy="81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790" y="2237131"/>
            <a:ext cx="612918" cy="81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486" y="3484112"/>
            <a:ext cx="612917" cy="81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582" y="3805223"/>
            <a:ext cx="504056" cy="102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Rechte verbindingslijn 11"/>
          <p:cNvCxnSpPr/>
          <p:nvPr/>
        </p:nvCxnSpPr>
        <p:spPr>
          <a:xfrm>
            <a:off x="4619478" y="3364272"/>
            <a:ext cx="792088" cy="98466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 flipH="1">
            <a:off x="4619478" y="3364272"/>
            <a:ext cx="792088" cy="98466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/>
          <p:cNvCxnSpPr/>
          <p:nvPr/>
        </p:nvCxnSpPr>
        <p:spPr>
          <a:xfrm>
            <a:off x="5411566" y="3796320"/>
            <a:ext cx="792088" cy="98466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/>
          <p:cNvCxnSpPr/>
          <p:nvPr/>
        </p:nvCxnSpPr>
        <p:spPr>
          <a:xfrm flipH="1">
            <a:off x="5411566" y="3796320"/>
            <a:ext cx="792088" cy="98466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4C3FD9E7-44CF-E6DC-D307-C07DA87878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4531" y="1553411"/>
            <a:ext cx="653155" cy="82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905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9" y="431562"/>
            <a:ext cx="6891533" cy="543798"/>
          </a:xfrm>
          <a:solidFill>
            <a:srgbClr val="3333CC"/>
          </a:solidFill>
        </p:spPr>
        <p:txBody>
          <a:bodyPr>
            <a:normAutofit/>
          </a:bodyPr>
          <a:lstStyle/>
          <a:p>
            <a:pPr algn="ctr"/>
            <a:r>
              <a:rPr lang="nl-NL" sz="3200" b="1" i="1" dirty="0">
                <a:solidFill>
                  <a:schemeClr val="bg1"/>
                </a:solidFill>
                <a:latin typeface="+mj-lt"/>
              </a:rPr>
              <a:t>Gebruik van “VON ROLL” Hydrant </a:t>
            </a:r>
            <a:endParaRPr lang="nl-NL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199" y="1182623"/>
            <a:ext cx="8046099" cy="358464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</a:pPr>
            <a:r>
              <a:rPr lang="nl-NL" sz="2600" b="1" dirty="0">
                <a:solidFill>
                  <a:srgbClr val="3333CC"/>
                </a:solidFill>
                <a:latin typeface="+mj-lt"/>
              </a:rPr>
              <a:t>Uitgangssituatie:</a:t>
            </a:r>
          </a:p>
          <a:p>
            <a:pPr>
              <a:lnSpc>
                <a:spcPct val="80000"/>
              </a:lnSpc>
            </a:pPr>
            <a:endParaRPr lang="nl-NL" sz="2600" b="1" dirty="0">
              <a:solidFill>
                <a:srgbClr val="3333CC"/>
              </a:solidFill>
              <a:latin typeface="+mj-lt"/>
            </a:endParaRPr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</a:pPr>
            <a:r>
              <a:rPr lang="nl-NL" sz="2400" dirty="0">
                <a:solidFill>
                  <a:srgbClr val="3333CC"/>
                </a:solidFill>
                <a:latin typeface="+mj-lt"/>
              </a:rPr>
              <a:t>Hoofdtoevoer afsluiter naar </a:t>
            </a:r>
          </a:p>
          <a:p>
            <a:pPr>
              <a:lnSpc>
                <a:spcPct val="80000"/>
              </a:lnSpc>
            </a:pPr>
            <a:r>
              <a:rPr lang="nl-NL" sz="2400" dirty="0">
                <a:solidFill>
                  <a:srgbClr val="3333CC"/>
                </a:solidFill>
                <a:latin typeface="+mj-lt"/>
              </a:rPr>
              <a:t>	hydrant staat open. </a:t>
            </a:r>
          </a:p>
          <a:p>
            <a:pPr>
              <a:lnSpc>
                <a:spcPct val="80000"/>
              </a:lnSpc>
            </a:pPr>
            <a:r>
              <a:rPr lang="nl-NL" sz="2400" dirty="0">
                <a:solidFill>
                  <a:srgbClr val="3333CC"/>
                </a:solidFill>
                <a:latin typeface="+mj-lt"/>
              </a:rPr>
              <a:t>	(grondafsluiter)</a:t>
            </a:r>
          </a:p>
          <a:p>
            <a:pPr>
              <a:lnSpc>
                <a:spcPct val="80000"/>
              </a:lnSpc>
            </a:pPr>
            <a:r>
              <a:rPr lang="nl-NL" sz="2400" dirty="0">
                <a:solidFill>
                  <a:srgbClr val="3333CC"/>
                </a:solidFill>
                <a:latin typeface="+mj-lt"/>
              </a:rPr>
              <a:t>2. 	Ingebouwde hoofdafsluiter </a:t>
            </a:r>
          </a:p>
          <a:p>
            <a:pPr>
              <a:lnSpc>
                <a:spcPct val="80000"/>
              </a:lnSpc>
            </a:pPr>
            <a:r>
              <a:rPr lang="nl-NL" sz="2400" dirty="0">
                <a:solidFill>
                  <a:srgbClr val="3333CC"/>
                </a:solidFill>
                <a:latin typeface="+mj-lt"/>
              </a:rPr>
              <a:t>	staat dicht.  (midden)</a:t>
            </a:r>
          </a:p>
          <a:p>
            <a:pPr>
              <a:lnSpc>
                <a:spcPct val="80000"/>
              </a:lnSpc>
            </a:pPr>
            <a:r>
              <a:rPr lang="nl-NL" sz="2400" dirty="0">
                <a:solidFill>
                  <a:srgbClr val="3333CC"/>
                </a:solidFill>
                <a:latin typeface="+mj-lt"/>
              </a:rPr>
              <a:t>3.	De  zijafsluiters van de zij-</a:t>
            </a:r>
          </a:p>
          <a:p>
            <a:pPr>
              <a:lnSpc>
                <a:spcPct val="80000"/>
              </a:lnSpc>
            </a:pPr>
            <a:r>
              <a:rPr lang="nl-NL" sz="2400" dirty="0">
                <a:solidFill>
                  <a:srgbClr val="3333CC"/>
                </a:solidFill>
                <a:latin typeface="+mj-lt"/>
              </a:rPr>
              <a:t>	aansluitingen staan enkele </a:t>
            </a:r>
          </a:p>
          <a:p>
            <a:pPr>
              <a:lnSpc>
                <a:spcPct val="80000"/>
              </a:lnSpc>
            </a:pPr>
            <a:r>
              <a:rPr lang="nl-NL" sz="2400" dirty="0">
                <a:solidFill>
                  <a:srgbClr val="3333CC"/>
                </a:solidFill>
                <a:latin typeface="+mj-lt"/>
              </a:rPr>
              <a:t>	slagen open. (beluchten)</a:t>
            </a:r>
          </a:p>
          <a:p>
            <a:pPr>
              <a:lnSpc>
                <a:spcPct val="80000"/>
              </a:lnSpc>
            </a:pPr>
            <a:r>
              <a:rPr lang="nl-NL" sz="2400" dirty="0">
                <a:solidFill>
                  <a:srgbClr val="3333CC"/>
                </a:solidFill>
                <a:latin typeface="+mj-lt"/>
              </a:rPr>
              <a:t>4.	De storz koppelingen zijn </a:t>
            </a:r>
          </a:p>
          <a:p>
            <a:pPr>
              <a:lnSpc>
                <a:spcPct val="80000"/>
              </a:lnSpc>
            </a:pPr>
            <a:r>
              <a:rPr lang="nl-NL" sz="2400" dirty="0">
                <a:solidFill>
                  <a:srgbClr val="3333CC"/>
                </a:solidFill>
                <a:latin typeface="+mj-lt"/>
              </a:rPr>
              <a:t>	afgedicht met afdekkappen </a:t>
            </a:r>
          </a:p>
          <a:p>
            <a:pPr>
              <a:lnSpc>
                <a:spcPct val="90000"/>
              </a:lnSpc>
            </a:pPr>
            <a:endParaRPr lang="nl-NL" sz="24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ijdelijke aanduiding voor dianummer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nl-NL" dirty="0">
                <a:latin typeface="+mj-lt"/>
              </a:rPr>
              <a:t>11</a:t>
            </a: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022" y="580905"/>
            <a:ext cx="1196222" cy="221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534" y="1790264"/>
            <a:ext cx="2247331" cy="3005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Rechte verbindingslijn met pijl 19"/>
          <p:cNvCxnSpPr/>
          <p:nvPr/>
        </p:nvCxnSpPr>
        <p:spPr>
          <a:xfrm>
            <a:off x="3722510" y="2090266"/>
            <a:ext cx="389749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met pijl 20"/>
          <p:cNvCxnSpPr/>
          <p:nvPr/>
        </p:nvCxnSpPr>
        <p:spPr>
          <a:xfrm>
            <a:off x="4228929" y="2944082"/>
            <a:ext cx="1501270" cy="4087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met pijl 23"/>
          <p:cNvCxnSpPr/>
          <p:nvPr/>
        </p:nvCxnSpPr>
        <p:spPr>
          <a:xfrm>
            <a:off x="4228929" y="3551209"/>
            <a:ext cx="1196511" cy="3022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met pijl 26"/>
          <p:cNvCxnSpPr/>
          <p:nvPr/>
        </p:nvCxnSpPr>
        <p:spPr>
          <a:xfrm>
            <a:off x="4228929" y="4310743"/>
            <a:ext cx="593007" cy="1443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0775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9" y="431562"/>
            <a:ext cx="6891533" cy="543798"/>
          </a:xfrm>
          <a:solidFill>
            <a:srgbClr val="3333CC"/>
          </a:solidFill>
        </p:spPr>
        <p:txBody>
          <a:bodyPr>
            <a:normAutofit/>
          </a:bodyPr>
          <a:lstStyle/>
          <a:p>
            <a:pPr algn="ctr"/>
            <a:r>
              <a:rPr lang="nl-NL" sz="3200" b="1" i="1" dirty="0">
                <a:solidFill>
                  <a:schemeClr val="bg1"/>
                </a:solidFill>
                <a:latin typeface="+mj-lt"/>
              </a:rPr>
              <a:t>In bedrijf nemen “VON ROLL” Hydrant</a:t>
            </a:r>
            <a:endParaRPr lang="nl-NL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199" y="1182623"/>
            <a:ext cx="8046099" cy="3584640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lnSpc>
                <a:spcPct val="80000"/>
              </a:lnSpc>
            </a:pPr>
            <a:r>
              <a:rPr lang="nl-NL" sz="2800" dirty="0">
                <a:solidFill>
                  <a:srgbClr val="3333CC"/>
                </a:solidFill>
                <a:latin typeface="+mj-lt"/>
              </a:rPr>
              <a:t>1</a:t>
            </a:r>
            <a:r>
              <a:rPr lang="nl-NL" sz="2800">
                <a:solidFill>
                  <a:srgbClr val="3333CC"/>
                </a:solidFill>
                <a:latin typeface="+mj-lt"/>
              </a:rPr>
              <a:t>.     Afdekkappen </a:t>
            </a:r>
            <a:r>
              <a:rPr lang="nl-NL" sz="2800" dirty="0">
                <a:solidFill>
                  <a:srgbClr val="3333CC"/>
                </a:solidFill>
                <a:latin typeface="+mj-lt"/>
              </a:rPr>
              <a:t>voor de </a:t>
            </a:r>
          </a:p>
          <a:p>
            <a:pPr>
              <a:lnSpc>
                <a:spcPct val="80000"/>
              </a:lnSpc>
            </a:pPr>
            <a:r>
              <a:rPr lang="nl-NL" sz="2800" dirty="0">
                <a:solidFill>
                  <a:srgbClr val="3333CC"/>
                </a:solidFill>
                <a:latin typeface="+mj-lt"/>
              </a:rPr>
              <a:t>	slangaansluitingen verwijderen.</a:t>
            </a:r>
          </a:p>
          <a:p>
            <a:pPr marL="457200" indent="-457200">
              <a:lnSpc>
                <a:spcPct val="80000"/>
              </a:lnSpc>
              <a:buAutoNum type="arabicPeriod" startAt="2"/>
            </a:pPr>
            <a:r>
              <a:rPr lang="nl-NL" sz="2800" dirty="0">
                <a:solidFill>
                  <a:srgbClr val="3333CC"/>
                </a:solidFill>
                <a:latin typeface="+mj-lt"/>
              </a:rPr>
              <a:t>Boven deksel openen d.m.v. afsluitknop. </a:t>
            </a:r>
          </a:p>
          <a:p>
            <a:pPr marL="457200" indent="-457200">
              <a:lnSpc>
                <a:spcPct val="80000"/>
              </a:lnSpc>
              <a:buAutoNum type="arabicPeriod" startAt="2"/>
            </a:pPr>
            <a:r>
              <a:rPr lang="nl-NL" sz="2800" dirty="0">
                <a:solidFill>
                  <a:srgbClr val="3333CC"/>
                </a:solidFill>
                <a:latin typeface="+mj-lt"/>
              </a:rPr>
              <a:t>Een zijafsluiter sluiten.</a:t>
            </a:r>
          </a:p>
          <a:p>
            <a:pPr marL="457200" indent="-457200">
              <a:lnSpc>
                <a:spcPct val="80000"/>
              </a:lnSpc>
              <a:buAutoNum type="arabicPeriod" startAt="2"/>
            </a:pPr>
            <a:r>
              <a:rPr lang="nl-NL" sz="2800" dirty="0">
                <a:solidFill>
                  <a:srgbClr val="3333CC"/>
                </a:solidFill>
                <a:latin typeface="+mj-lt"/>
              </a:rPr>
              <a:t>Ingebouwde hoofdafsluiter (midden) </a:t>
            </a:r>
          </a:p>
          <a:p>
            <a:pPr>
              <a:lnSpc>
                <a:spcPct val="80000"/>
              </a:lnSpc>
            </a:pPr>
            <a:r>
              <a:rPr lang="nl-NL" sz="2800" dirty="0">
                <a:solidFill>
                  <a:srgbClr val="3333CC"/>
                </a:solidFill>
                <a:latin typeface="+mj-lt"/>
              </a:rPr>
              <a:t>	rustig </a:t>
            </a:r>
            <a:r>
              <a:rPr lang="nl-NL" sz="2800" dirty="0">
                <a:solidFill>
                  <a:srgbClr val="FF0000"/>
                </a:solidFill>
                <a:latin typeface="+mj-lt"/>
              </a:rPr>
              <a:t>helemaal</a:t>
            </a:r>
            <a:r>
              <a:rPr lang="nl-NL" sz="2800" dirty="0">
                <a:solidFill>
                  <a:srgbClr val="3333CC"/>
                </a:solidFill>
                <a:latin typeface="+mj-lt"/>
              </a:rPr>
              <a:t> openen, hydrant wordt </a:t>
            </a:r>
          </a:p>
          <a:p>
            <a:pPr>
              <a:lnSpc>
                <a:spcPct val="80000"/>
              </a:lnSpc>
            </a:pPr>
            <a:r>
              <a:rPr lang="nl-NL" sz="2800" dirty="0">
                <a:solidFill>
                  <a:srgbClr val="3333CC"/>
                </a:solidFill>
                <a:latin typeface="+mj-lt"/>
              </a:rPr>
              <a:t>						                  opgevuld en gespoeld.</a:t>
            </a:r>
            <a:endParaRPr lang="nl-NL" sz="2800" u="sng" dirty="0">
              <a:solidFill>
                <a:srgbClr val="3333CC"/>
              </a:solidFill>
              <a:latin typeface="+mj-lt"/>
            </a:endParaRPr>
          </a:p>
          <a:p>
            <a:pPr marL="457200" indent="-457200">
              <a:lnSpc>
                <a:spcPct val="80000"/>
              </a:lnSpc>
              <a:buAutoNum type="arabicPeriod" startAt="5"/>
            </a:pPr>
            <a:r>
              <a:rPr lang="nl-NL" sz="2800" dirty="0">
                <a:solidFill>
                  <a:srgbClr val="3333CC"/>
                </a:solidFill>
                <a:latin typeface="+mj-lt"/>
              </a:rPr>
              <a:t>Na spoelen zijafsluiter sluiten.</a:t>
            </a:r>
          </a:p>
          <a:p>
            <a:pPr marL="457200" indent="-457200">
              <a:lnSpc>
                <a:spcPct val="80000"/>
              </a:lnSpc>
              <a:buAutoNum type="arabicPeriod" startAt="5"/>
            </a:pPr>
            <a:r>
              <a:rPr lang="nl-NL" sz="2800" dirty="0">
                <a:solidFill>
                  <a:srgbClr val="3333CC"/>
                </a:solidFill>
                <a:latin typeface="+mj-lt"/>
              </a:rPr>
              <a:t>Slangen aankoppelen met verdeelstuk.</a:t>
            </a:r>
          </a:p>
          <a:p>
            <a:pPr marL="1200150" lvl="1" indent="-45720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nl-NL" sz="2000" dirty="0">
                <a:solidFill>
                  <a:srgbClr val="FF0000"/>
                </a:solidFill>
                <a:latin typeface="+mj-lt"/>
              </a:rPr>
              <a:t>Koppeling vastzetten met Storz sleutel </a:t>
            </a:r>
          </a:p>
          <a:p>
            <a:pPr marL="457200" indent="-457200">
              <a:buAutoNum type="arabicPeriod" startAt="7"/>
            </a:pPr>
            <a:r>
              <a:rPr lang="nl-NL" sz="2800" dirty="0">
                <a:solidFill>
                  <a:srgbClr val="3333CC"/>
                </a:solidFill>
                <a:latin typeface="+mj-lt"/>
              </a:rPr>
              <a:t>Zijafsluiter helemaal openen.</a:t>
            </a:r>
          </a:p>
          <a:p>
            <a:pPr marL="457200" indent="-457200">
              <a:buAutoNum type="arabicPeriod" startAt="7"/>
            </a:pPr>
            <a:r>
              <a:rPr lang="nl-NL" sz="2800" dirty="0">
                <a:solidFill>
                  <a:srgbClr val="3333CC"/>
                </a:solidFill>
                <a:latin typeface="+mj-lt"/>
              </a:rPr>
              <a:t>Hoeveelheid water regelen met </a:t>
            </a:r>
          </a:p>
          <a:p>
            <a:pPr marL="457200" indent="-457200"/>
            <a:r>
              <a:rPr lang="nl-NL" sz="2800" dirty="0">
                <a:solidFill>
                  <a:srgbClr val="3333CC"/>
                </a:solidFill>
                <a:latin typeface="+mj-lt"/>
              </a:rPr>
              <a:t>	verdeelstuk naar slang.</a:t>
            </a:r>
          </a:p>
          <a:p>
            <a:pPr>
              <a:lnSpc>
                <a:spcPct val="90000"/>
              </a:lnSpc>
            </a:pPr>
            <a:endParaRPr lang="nl-NL" sz="24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ijdelijke aanduiding voor dianummer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nl-NL" dirty="0">
                <a:latin typeface="+mj-lt"/>
              </a:rPr>
              <a:t>12</a:t>
            </a:r>
          </a:p>
        </p:txBody>
      </p:sp>
      <p:pic>
        <p:nvPicPr>
          <p:cNvPr id="11" name="Picture 4" descr="IMG_116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5741" y="975360"/>
            <a:ext cx="2700808" cy="2065324"/>
          </a:xfrm>
          <a:prstGeom prst="ellipse">
            <a:avLst/>
          </a:prstGeom>
          <a:noFill/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4" descr="IMG_116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1789" y="3109273"/>
            <a:ext cx="2865160" cy="1944216"/>
          </a:xfrm>
          <a:prstGeom prst="ellipse">
            <a:avLst/>
          </a:prstGeom>
          <a:noFill/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24" name="Rechte verbindingslijn met pijl 23"/>
          <p:cNvCxnSpPr/>
          <p:nvPr/>
        </p:nvCxnSpPr>
        <p:spPr>
          <a:xfrm>
            <a:off x="4840224" y="4194048"/>
            <a:ext cx="156057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fbeelding 1" descr="Unidelta Deltone montagesleutel, pom, 63 - 110 mm ">
            <a:extLst>
              <a:ext uri="{FF2B5EF4-FFF2-40B4-BE49-F238E27FC236}">
                <a16:creationId xmlns:a16="http://schemas.microsoft.com/office/drawing/2014/main" id="{74516834-A582-A666-6C9C-1D9F64631E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87" b="18981"/>
          <a:stretch/>
        </p:blipFill>
        <p:spPr bwMode="auto">
          <a:xfrm>
            <a:off x="4567973" y="3338917"/>
            <a:ext cx="857467" cy="4436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04815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9" y="431562"/>
            <a:ext cx="6891533" cy="543798"/>
          </a:xfrm>
          <a:solidFill>
            <a:srgbClr val="3333CC"/>
          </a:solidFill>
        </p:spPr>
        <p:txBody>
          <a:bodyPr>
            <a:normAutofit/>
          </a:bodyPr>
          <a:lstStyle/>
          <a:p>
            <a:pPr algn="ctr"/>
            <a:r>
              <a:rPr lang="nl-NL" sz="3200" b="1" i="1" dirty="0">
                <a:solidFill>
                  <a:schemeClr val="bg1"/>
                </a:solidFill>
                <a:latin typeface="+mj-lt"/>
              </a:rPr>
              <a:t>Uit bedrijf name “VON ROLL” Hydrant</a:t>
            </a:r>
            <a:endParaRPr lang="nl-NL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199" y="1182623"/>
            <a:ext cx="8046099" cy="3584640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lnSpc>
                <a:spcPct val="80000"/>
              </a:lnSpc>
              <a:buFont typeface="Arial"/>
              <a:buAutoNum type="arabicPeriod"/>
            </a:pPr>
            <a:r>
              <a:rPr lang="nl-NL" sz="2400" dirty="0">
                <a:solidFill>
                  <a:srgbClr val="3333CC"/>
                </a:solidFill>
                <a:latin typeface="+mj-lt"/>
              </a:rPr>
              <a:t>Hoofdafsluiter dichtdraaien. (midden)</a:t>
            </a:r>
          </a:p>
          <a:p>
            <a:pPr marL="1200150" lvl="1" indent="-45720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nl-NL" sz="2200" dirty="0">
                <a:solidFill>
                  <a:srgbClr val="FF0000"/>
                </a:solidFill>
                <a:latin typeface="+mj-lt"/>
              </a:rPr>
              <a:t>Wacht tot hydrant en slang drukloos is en water uitstroming is gestopt!</a:t>
            </a:r>
          </a:p>
          <a:p>
            <a:pPr marL="457200" indent="-457200">
              <a:lnSpc>
                <a:spcPct val="80000"/>
              </a:lnSpc>
              <a:buAutoNum type="arabicPeriod"/>
            </a:pPr>
            <a:r>
              <a:rPr lang="nl-NL" sz="2400" dirty="0">
                <a:solidFill>
                  <a:srgbClr val="3333CC"/>
                </a:solidFill>
                <a:latin typeface="+mj-lt"/>
              </a:rPr>
              <a:t>Slangen met verdeelstuk afkoppelen. </a:t>
            </a:r>
          </a:p>
          <a:p>
            <a:pPr marL="457200" indent="-457200">
              <a:lnSpc>
                <a:spcPct val="80000"/>
              </a:lnSpc>
              <a:buAutoNum type="arabicPeriod"/>
            </a:pPr>
            <a:r>
              <a:rPr lang="nl-NL" sz="2400" dirty="0">
                <a:solidFill>
                  <a:srgbClr val="3333CC"/>
                </a:solidFill>
                <a:latin typeface="+mj-lt"/>
              </a:rPr>
              <a:t>Beide zijafsluiters minimaal 3 slagen openen, voor te beluchten.</a:t>
            </a:r>
          </a:p>
          <a:p>
            <a:pPr marL="457200" indent="-457200">
              <a:lnSpc>
                <a:spcPct val="80000"/>
              </a:lnSpc>
              <a:buAutoNum type="arabicPeriod"/>
            </a:pPr>
            <a:r>
              <a:rPr lang="nl-NL" sz="2400" dirty="0">
                <a:solidFill>
                  <a:srgbClr val="3333CC"/>
                </a:solidFill>
                <a:latin typeface="+mj-lt"/>
              </a:rPr>
              <a:t>Spindel van de hoofdafsluiter omlaag drukken</a:t>
            </a:r>
            <a:r>
              <a:rPr lang="nl-NL" sz="2400" dirty="0">
                <a:solidFill>
                  <a:srgbClr val="FF0000"/>
                </a:solidFill>
                <a:latin typeface="+mj-lt"/>
              </a:rPr>
              <a:t>*</a:t>
            </a:r>
            <a:r>
              <a:rPr lang="nl-NL" sz="2400" dirty="0">
                <a:solidFill>
                  <a:srgbClr val="3333CC"/>
                </a:solidFill>
                <a:latin typeface="+mj-lt"/>
              </a:rPr>
              <a:t>. </a:t>
            </a:r>
          </a:p>
          <a:p>
            <a:pPr marL="457200" indent="-457200">
              <a:lnSpc>
                <a:spcPct val="80000"/>
              </a:lnSpc>
              <a:buAutoNum type="arabicPeriod"/>
            </a:pPr>
            <a:r>
              <a:rPr lang="nl-NL" sz="2400" dirty="0">
                <a:solidFill>
                  <a:srgbClr val="3333CC"/>
                </a:solidFill>
                <a:latin typeface="+mj-lt"/>
              </a:rPr>
              <a:t>Boven deksel afsluiten. </a:t>
            </a:r>
          </a:p>
          <a:p>
            <a:pPr marL="457200" indent="-457200">
              <a:lnSpc>
                <a:spcPct val="80000"/>
              </a:lnSpc>
              <a:buAutoNum type="arabicPeriod"/>
            </a:pPr>
            <a:r>
              <a:rPr lang="nl-NL" sz="2400" dirty="0">
                <a:solidFill>
                  <a:srgbClr val="3333CC"/>
                </a:solidFill>
                <a:latin typeface="+mj-lt"/>
              </a:rPr>
              <a:t>Afdekkappen op slangaansluitingen terugplaatsen.</a:t>
            </a:r>
          </a:p>
          <a:p>
            <a:pPr>
              <a:lnSpc>
                <a:spcPct val="80000"/>
              </a:lnSpc>
            </a:pPr>
            <a:endParaRPr lang="nl-NL" sz="2400" b="1" dirty="0">
              <a:solidFill>
                <a:srgbClr val="3333CC"/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endParaRPr lang="nl-NL" sz="2400" b="1" dirty="0">
              <a:solidFill>
                <a:srgbClr val="3333CC"/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endParaRPr lang="nl-NL" sz="2400" b="1" dirty="0">
              <a:solidFill>
                <a:srgbClr val="3333CC"/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endParaRPr lang="nl-NL" sz="2400" dirty="0">
              <a:solidFill>
                <a:srgbClr val="3333CC"/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nl-NL" sz="2400" dirty="0">
                <a:solidFill>
                  <a:srgbClr val="FF0000"/>
                </a:solidFill>
                <a:latin typeface="+mj-lt"/>
              </a:rPr>
              <a:t>*</a:t>
            </a:r>
            <a:r>
              <a:rPr lang="nl-NL" sz="2400" dirty="0">
                <a:solidFill>
                  <a:srgbClr val="3333CC"/>
                </a:solidFill>
                <a:latin typeface="+mj-lt"/>
              </a:rPr>
              <a:t>De hydrant is voor verkeerde bediening</a:t>
            </a:r>
          </a:p>
          <a:p>
            <a:pPr>
              <a:lnSpc>
                <a:spcPct val="80000"/>
              </a:lnSpc>
            </a:pPr>
            <a:r>
              <a:rPr lang="nl-NL" sz="2400" dirty="0">
                <a:solidFill>
                  <a:srgbClr val="3333CC"/>
                </a:solidFill>
                <a:latin typeface="+mj-lt"/>
              </a:rPr>
              <a:t>beveiligd met een onder druk staande</a:t>
            </a:r>
          </a:p>
          <a:p>
            <a:pPr>
              <a:lnSpc>
                <a:spcPct val="80000"/>
              </a:lnSpc>
            </a:pPr>
            <a:r>
              <a:rPr lang="nl-NL" sz="2400" dirty="0">
                <a:solidFill>
                  <a:srgbClr val="3333CC"/>
                </a:solidFill>
                <a:latin typeface="+mj-lt"/>
              </a:rPr>
              <a:t>spindelverlenging. Bij verkeerde bediening kan het</a:t>
            </a:r>
          </a:p>
          <a:p>
            <a:pPr>
              <a:lnSpc>
                <a:spcPct val="80000"/>
              </a:lnSpc>
            </a:pPr>
            <a:r>
              <a:rPr lang="nl-NL" sz="2400" dirty="0">
                <a:solidFill>
                  <a:srgbClr val="3333CC"/>
                </a:solidFill>
                <a:latin typeface="+mj-lt"/>
              </a:rPr>
              <a:t>boven deksel niet gesloten worden. </a:t>
            </a:r>
          </a:p>
          <a:p>
            <a:pPr>
              <a:lnSpc>
                <a:spcPct val="90000"/>
              </a:lnSpc>
            </a:pPr>
            <a:endParaRPr lang="nl-NL" sz="24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ijdelijke aanduiding voor dianummer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nl-NL" dirty="0">
                <a:latin typeface="+mj-lt"/>
              </a:rPr>
              <a:t>13</a:t>
            </a:r>
          </a:p>
        </p:txBody>
      </p:sp>
      <p:pic>
        <p:nvPicPr>
          <p:cNvPr id="8" name="Picture 4" descr="IMG_117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5232" y="2498431"/>
            <a:ext cx="2536146" cy="1802803"/>
          </a:xfrm>
          <a:prstGeom prst="ellipse">
            <a:avLst/>
          </a:prstGeom>
          <a:noFill/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133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9" y="431562"/>
            <a:ext cx="6891533" cy="543798"/>
          </a:xfrm>
          <a:solidFill>
            <a:srgbClr val="3333CC"/>
          </a:solidFill>
        </p:spPr>
        <p:txBody>
          <a:bodyPr>
            <a:normAutofit/>
          </a:bodyPr>
          <a:lstStyle/>
          <a:p>
            <a:pPr algn="ctr"/>
            <a:r>
              <a:rPr lang="nl-NL" sz="3200" b="1" i="1" dirty="0">
                <a:solidFill>
                  <a:schemeClr val="bg1"/>
                </a:solidFill>
                <a:latin typeface="+mj-lt"/>
              </a:rPr>
              <a:t>Gebruik van het oude type Hydrant</a:t>
            </a:r>
            <a:endParaRPr lang="nl-NL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199" y="1182623"/>
            <a:ext cx="8046099" cy="358464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nl-NL" sz="2600" b="1" dirty="0">
                <a:solidFill>
                  <a:srgbClr val="3333CC"/>
                </a:solidFill>
                <a:latin typeface="+mj-lt"/>
              </a:rPr>
              <a:t>Uitgangssituatie: </a:t>
            </a:r>
          </a:p>
          <a:p>
            <a:pPr>
              <a:lnSpc>
                <a:spcPct val="80000"/>
              </a:lnSpc>
            </a:pPr>
            <a:endParaRPr lang="nl-NL" sz="2400" dirty="0">
              <a:solidFill>
                <a:srgbClr val="3333CC"/>
              </a:solidFill>
              <a:latin typeface="Cambria" pitchFamily="18" charset="0"/>
            </a:endParaRPr>
          </a:p>
          <a:p>
            <a:pPr marL="457200" indent="-457200">
              <a:lnSpc>
                <a:spcPct val="80000"/>
              </a:lnSpc>
              <a:buAutoNum type="arabicPeriod"/>
            </a:pPr>
            <a:r>
              <a:rPr lang="nl-NL" sz="2400" dirty="0">
                <a:solidFill>
                  <a:srgbClr val="3333CC"/>
                </a:solidFill>
                <a:latin typeface="+mj-lt"/>
              </a:rPr>
              <a:t>Hoofdtoevoer afsluiter naar hydrant staat open    (grondafsluiter)</a:t>
            </a:r>
          </a:p>
          <a:p>
            <a:pPr marL="457200" indent="-457200">
              <a:lnSpc>
                <a:spcPct val="80000"/>
              </a:lnSpc>
              <a:buAutoNum type="arabicPeriod"/>
            </a:pPr>
            <a:r>
              <a:rPr lang="nl-NL" sz="2400" dirty="0">
                <a:solidFill>
                  <a:srgbClr val="3333CC"/>
                </a:solidFill>
                <a:latin typeface="+mj-lt"/>
              </a:rPr>
              <a:t>De hoofdafsluiter op kop van </a:t>
            </a:r>
          </a:p>
          <a:p>
            <a:pPr>
              <a:lnSpc>
                <a:spcPct val="80000"/>
              </a:lnSpc>
            </a:pPr>
            <a:r>
              <a:rPr lang="nl-NL" sz="2400" dirty="0">
                <a:solidFill>
                  <a:srgbClr val="3333CC"/>
                </a:solidFill>
                <a:latin typeface="+mj-lt"/>
              </a:rPr>
              <a:t>	hydrant staat dicht.</a:t>
            </a:r>
          </a:p>
          <a:p>
            <a:pPr marL="457200" indent="-457200">
              <a:lnSpc>
                <a:spcPct val="80000"/>
              </a:lnSpc>
              <a:buAutoNum type="arabicPeriod"/>
            </a:pPr>
            <a:r>
              <a:rPr lang="nl-NL" sz="2400" dirty="0">
                <a:solidFill>
                  <a:srgbClr val="3333CC"/>
                </a:solidFill>
                <a:latin typeface="+mj-lt"/>
              </a:rPr>
              <a:t>De </a:t>
            </a:r>
            <a:r>
              <a:rPr lang="nl-NL" sz="2400" dirty="0" err="1">
                <a:solidFill>
                  <a:srgbClr val="3333CC"/>
                </a:solidFill>
                <a:latin typeface="+mj-lt"/>
              </a:rPr>
              <a:t>storz</a:t>
            </a:r>
            <a:r>
              <a:rPr lang="nl-NL" sz="2400" dirty="0">
                <a:solidFill>
                  <a:srgbClr val="3333CC"/>
                </a:solidFill>
                <a:latin typeface="+mj-lt"/>
              </a:rPr>
              <a:t> koppelingen zijn </a:t>
            </a:r>
          </a:p>
          <a:p>
            <a:pPr>
              <a:lnSpc>
                <a:spcPct val="80000"/>
              </a:lnSpc>
            </a:pPr>
            <a:r>
              <a:rPr lang="nl-NL" sz="2400" dirty="0">
                <a:solidFill>
                  <a:srgbClr val="3333CC"/>
                </a:solidFill>
                <a:latin typeface="+mj-lt"/>
              </a:rPr>
              <a:t>	afgedicht met afdekkappen.</a:t>
            </a:r>
          </a:p>
          <a:p>
            <a:pPr>
              <a:lnSpc>
                <a:spcPct val="90000"/>
              </a:lnSpc>
            </a:pPr>
            <a:endParaRPr lang="nl-NL" sz="24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ijdelijke aanduiding voor dianummer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nl-NL" dirty="0">
                <a:latin typeface="+mj-lt"/>
              </a:rPr>
              <a:t>14</a:t>
            </a: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655" y="2604508"/>
            <a:ext cx="1827502" cy="2436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Rechte verbindingslijn met pijl 6"/>
          <p:cNvCxnSpPr/>
          <p:nvPr/>
        </p:nvCxnSpPr>
        <p:spPr>
          <a:xfrm>
            <a:off x="4797672" y="2771297"/>
            <a:ext cx="158662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met pijl 8"/>
          <p:cNvCxnSpPr/>
          <p:nvPr/>
        </p:nvCxnSpPr>
        <p:spPr>
          <a:xfrm>
            <a:off x="4227038" y="3539450"/>
            <a:ext cx="182168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572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9" y="431562"/>
            <a:ext cx="6891533" cy="543798"/>
          </a:xfrm>
          <a:solidFill>
            <a:srgbClr val="3333CC"/>
          </a:solidFill>
        </p:spPr>
        <p:txBody>
          <a:bodyPr>
            <a:normAutofit/>
          </a:bodyPr>
          <a:lstStyle/>
          <a:p>
            <a:pPr algn="ctr"/>
            <a:r>
              <a:rPr lang="nl-NL" sz="3200" b="1" i="1" dirty="0">
                <a:solidFill>
                  <a:schemeClr val="bg1"/>
                </a:solidFill>
                <a:latin typeface="+mj-lt"/>
              </a:rPr>
              <a:t>In bedrijf nemen oude type Hydrant</a:t>
            </a:r>
            <a:endParaRPr lang="nl-NL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199" y="1182623"/>
            <a:ext cx="8046099" cy="358464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80000"/>
              </a:lnSpc>
              <a:buAutoNum type="arabicPeriod"/>
            </a:pPr>
            <a:r>
              <a:rPr lang="nl-NL" sz="2400" dirty="0">
                <a:solidFill>
                  <a:srgbClr val="3333CC"/>
                </a:solidFill>
                <a:latin typeface="+mj-lt"/>
              </a:rPr>
              <a:t>Afdekkappen van slangaansluitingen verwijderen.</a:t>
            </a:r>
          </a:p>
          <a:p>
            <a:pPr marL="457200" indent="-457200">
              <a:lnSpc>
                <a:spcPct val="80000"/>
              </a:lnSpc>
              <a:buAutoNum type="arabicPeriod"/>
            </a:pPr>
            <a:r>
              <a:rPr lang="nl-NL" sz="2400" dirty="0">
                <a:solidFill>
                  <a:srgbClr val="3333CC"/>
                </a:solidFill>
                <a:latin typeface="+mj-lt"/>
              </a:rPr>
              <a:t>Slang aankoppelen met verdeelstuk op zijaansluiting.</a:t>
            </a:r>
          </a:p>
          <a:p>
            <a:pPr marL="1200150" lvl="1" indent="-45720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nl-NL" sz="1400" dirty="0">
                <a:solidFill>
                  <a:srgbClr val="FF0000"/>
                </a:solidFill>
                <a:latin typeface="+mj-lt"/>
              </a:rPr>
              <a:t>Koppeling vastzetten met Storz sleutel </a:t>
            </a:r>
            <a:endParaRPr lang="nl-NL" sz="1400" dirty="0">
              <a:solidFill>
                <a:srgbClr val="3333CC"/>
              </a:solidFill>
              <a:latin typeface="+mj-lt"/>
            </a:endParaRPr>
          </a:p>
          <a:p>
            <a:pPr marL="457200" indent="-457200">
              <a:lnSpc>
                <a:spcPct val="80000"/>
              </a:lnSpc>
              <a:buAutoNum type="arabicPeriod"/>
            </a:pPr>
            <a:r>
              <a:rPr lang="nl-NL" sz="2400" dirty="0">
                <a:solidFill>
                  <a:srgbClr val="3333CC"/>
                </a:solidFill>
                <a:latin typeface="+mj-lt"/>
              </a:rPr>
              <a:t>Draai hoofdafsluiter op kop van hydrant </a:t>
            </a:r>
            <a:r>
              <a:rPr lang="nl-NL" sz="2400" dirty="0">
                <a:solidFill>
                  <a:srgbClr val="FF0000"/>
                </a:solidFill>
                <a:latin typeface="+mj-lt"/>
              </a:rPr>
              <a:t>helemaal</a:t>
            </a:r>
            <a:r>
              <a:rPr lang="nl-NL" sz="2400" dirty="0">
                <a:solidFill>
                  <a:srgbClr val="3333CC"/>
                </a:solidFill>
                <a:latin typeface="+mj-lt"/>
              </a:rPr>
              <a:t> open.</a:t>
            </a:r>
          </a:p>
          <a:p>
            <a:pPr marL="457200" indent="-457200">
              <a:lnSpc>
                <a:spcPct val="80000"/>
              </a:lnSpc>
              <a:buAutoNum type="arabicPeriod"/>
            </a:pPr>
            <a:r>
              <a:rPr lang="nl-NL" sz="2400" dirty="0">
                <a:solidFill>
                  <a:srgbClr val="3333CC"/>
                </a:solidFill>
                <a:latin typeface="+mj-lt"/>
              </a:rPr>
              <a:t>Hoeveelheid water regelen met verdeelstuk naar slang.</a:t>
            </a:r>
          </a:p>
          <a:p>
            <a:endParaRPr lang="nl-NL" sz="2800" dirty="0">
              <a:latin typeface="Cambria" pitchFamily="18" charset="0"/>
            </a:endParaRPr>
          </a:p>
          <a:p>
            <a:pPr>
              <a:lnSpc>
                <a:spcPct val="90000"/>
              </a:lnSpc>
            </a:pPr>
            <a:endParaRPr lang="nl-NL" sz="24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ijdelijke aanduiding voor dianummer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nl-NL" dirty="0">
                <a:latin typeface="+mj-lt"/>
              </a:rPr>
              <a:t>15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779" y="2805874"/>
            <a:ext cx="2485421" cy="21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hoek 1"/>
          <p:cNvSpPr/>
          <p:nvPr/>
        </p:nvSpPr>
        <p:spPr>
          <a:xfrm>
            <a:off x="1170980" y="3901558"/>
            <a:ext cx="17477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dirty="0">
                <a:solidFill>
                  <a:srgbClr val="3333CC"/>
                </a:solidFill>
                <a:latin typeface="+mj-lt"/>
              </a:rPr>
              <a:t>Verdeelstuk</a:t>
            </a:r>
          </a:p>
        </p:txBody>
      </p:sp>
      <p:cxnSp>
        <p:nvCxnSpPr>
          <p:cNvPr id="10" name="Rechte verbindingslijn met pijl 9"/>
          <p:cNvCxnSpPr>
            <a:cxnSpLocks/>
            <a:stCxn id="2" idx="3"/>
          </p:cNvCxnSpPr>
          <p:nvPr/>
        </p:nvCxnSpPr>
        <p:spPr>
          <a:xfrm>
            <a:off x="2918703" y="4132391"/>
            <a:ext cx="1485124" cy="348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fbeelding 11" descr="Unidelta Deltone montagesleutel, pom, 63 - 110 mm ">
            <a:extLst>
              <a:ext uri="{FF2B5EF4-FFF2-40B4-BE49-F238E27FC236}">
                <a16:creationId xmlns:a16="http://schemas.microsoft.com/office/drawing/2014/main" id="{CC00EA5F-82FE-8CBA-C5D6-22AC4622F5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87" b="18981"/>
          <a:stretch/>
        </p:blipFill>
        <p:spPr bwMode="auto">
          <a:xfrm>
            <a:off x="7699532" y="1623627"/>
            <a:ext cx="1061549" cy="5492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E083A80B-872A-B79B-88D7-258A5398608F}"/>
              </a:ext>
            </a:extLst>
          </p:cNvPr>
          <p:cNvCxnSpPr>
            <a:cxnSpLocks/>
          </p:cNvCxnSpPr>
          <p:nvPr/>
        </p:nvCxnSpPr>
        <p:spPr>
          <a:xfrm>
            <a:off x="4572000" y="2016278"/>
            <a:ext cx="2684967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3426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9" y="431562"/>
            <a:ext cx="6891533" cy="543798"/>
          </a:xfrm>
          <a:solidFill>
            <a:srgbClr val="3333CC"/>
          </a:solidFill>
        </p:spPr>
        <p:txBody>
          <a:bodyPr>
            <a:normAutofit/>
          </a:bodyPr>
          <a:lstStyle/>
          <a:p>
            <a:pPr algn="ctr"/>
            <a:r>
              <a:rPr lang="nl-NL" sz="3200" b="1" i="1" dirty="0">
                <a:solidFill>
                  <a:schemeClr val="bg1"/>
                </a:solidFill>
                <a:latin typeface="+mj-lt"/>
              </a:rPr>
              <a:t>Uit bedrijf nemen oude type Hydrant</a:t>
            </a:r>
            <a:endParaRPr lang="nl-NL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199" y="1182623"/>
            <a:ext cx="8046099" cy="3584640"/>
          </a:xfrm>
        </p:spPr>
        <p:txBody>
          <a:bodyPr>
            <a:normAutofit/>
          </a:bodyPr>
          <a:lstStyle/>
          <a:p>
            <a:pPr marL="514350" indent="-514350">
              <a:lnSpc>
                <a:spcPct val="80000"/>
              </a:lnSpc>
              <a:buAutoNum type="arabicPeriod"/>
            </a:pPr>
            <a:r>
              <a:rPr lang="nl-NL" sz="2000" dirty="0">
                <a:solidFill>
                  <a:srgbClr val="3333CC"/>
                </a:solidFill>
                <a:latin typeface="+mj-lt"/>
              </a:rPr>
              <a:t>Draai hoofdafsluiter op kop van hydrant </a:t>
            </a:r>
            <a:r>
              <a:rPr lang="nl-NL" sz="2000" dirty="0">
                <a:solidFill>
                  <a:srgbClr val="FF0000"/>
                </a:solidFill>
                <a:latin typeface="+mj-lt"/>
              </a:rPr>
              <a:t>helemaal</a:t>
            </a:r>
            <a:r>
              <a:rPr lang="nl-NL" sz="2000" dirty="0">
                <a:solidFill>
                  <a:srgbClr val="3333CC"/>
                </a:solidFill>
                <a:latin typeface="+mj-lt"/>
              </a:rPr>
              <a:t> dicht.</a:t>
            </a:r>
          </a:p>
          <a:p>
            <a:pPr marL="1029600" lvl="1" indent="-28440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nl-NL" sz="1600" dirty="0">
                <a:solidFill>
                  <a:srgbClr val="FF0000"/>
                </a:solidFill>
                <a:latin typeface="+mj-lt"/>
              </a:rPr>
              <a:t>Wacht tot hydrant en slang drukloos is en water uitstroming is gestopt!</a:t>
            </a:r>
            <a:endParaRPr lang="nl-NL" sz="1600" dirty="0">
              <a:solidFill>
                <a:srgbClr val="3333CC"/>
              </a:solidFill>
              <a:latin typeface="+mj-lt"/>
            </a:endParaRPr>
          </a:p>
          <a:p>
            <a:pPr marL="514350" indent="-514350">
              <a:lnSpc>
                <a:spcPct val="80000"/>
              </a:lnSpc>
              <a:buAutoNum type="arabicPeriod"/>
            </a:pPr>
            <a:r>
              <a:rPr lang="nl-NL" sz="2000" dirty="0">
                <a:solidFill>
                  <a:srgbClr val="3333CC"/>
                </a:solidFill>
                <a:latin typeface="+mj-lt"/>
              </a:rPr>
              <a:t>Slangen met verdeelstuk afkoppelen.</a:t>
            </a:r>
          </a:p>
          <a:p>
            <a:pPr marL="1028700" lvl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nl-NL" sz="1600" dirty="0">
                <a:solidFill>
                  <a:srgbClr val="3333CC"/>
                </a:solidFill>
                <a:latin typeface="+mj-lt"/>
              </a:rPr>
              <a:t>Let erop dat hydrant leegloopt via aftap in grond.</a:t>
            </a:r>
          </a:p>
          <a:p>
            <a:pPr marL="514350" indent="-514350">
              <a:lnSpc>
                <a:spcPct val="80000"/>
              </a:lnSpc>
            </a:pPr>
            <a:r>
              <a:rPr lang="nl-NL" sz="2000" dirty="0">
                <a:solidFill>
                  <a:srgbClr val="3333CC"/>
                </a:solidFill>
                <a:latin typeface="+mj-lt"/>
              </a:rPr>
              <a:t>3.	Afdekkappen plaatsen op zijaansluitingen als hydrant geheel is leeggelopen.</a:t>
            </a:r>
          </a:p>
          <a:p>
            <a:endParaRPr lang="nl-NL" sz="2800" dirty="0">
              <a:latin typeface="Cambria" pitchFamily="18" charset="0"/>
            </a:endParaRPr>
          </a:p>
          <a:p>
            <a:pPr>
              <a:lnSpc>
                <a:spcPct val="90000"/>
              </a:lnSpc>
            </a:pPr>
            <a:endParaRPr lang="nl-NL" sz="2400" dirty="0">
              <a:latin typeface="Cambria" pitchFamily="18" charset="0"/>
            </a:endParaRPr>
          </a:p>
          <a:p>
            <a:pPr>
              <a:lnSpc>
                <a:spcPct val="90000"/>
              </a:lnSpc>
            </a:pPr>
            <a:r>
              <a:rPr lang="nl-NL" sz="2400" dirty="0">
                <a:solidFill>
                  <a:srgbClr val="3333CC"/>
                </a:solidFill>
                <a:latin typeface="+mj-lt"/>
              </a:rPr>
              <a:t>Aftap in ondergronds grindkoffer</a:t>
            </a:r>
          </a:p>
          <a:p>
            <a:pPr>
              <a:lnSpc>
                <a:spcPct val="90000"/>
              </a:lnSpc>
            </a:pPr>
            <a:endParaRPr lang="nl-NL" sz="24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ijdelijke aanduiding voor dianummer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nl-NL" dirty="0">
                <a:latin typeface="+mj-lt"/>
              </a:rPr>
              <a:t>16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740" y="2680859"/>
            <a:ext cx="1732060" cy="2360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Rechte verbindingslijn met pijl 10"/>
          <p:cNvCxnSpPr>
            <a:cxnSpLocks/>
          </p:cNvCxnSpPr>
          <p:nvPr/>
        </p:nvCxnSpPr>
        <p:spPr>
          <a:xfrm>
            <a:off x="4705224" y="4063327"/>
            <a:ext cx="1413746" cy="6156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7128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9" y="431562"/>
            <a:ext cx="6891533" cy="543798"/>
          </a:xfrm>
          <a:solidFill>
            <a:srgbClr val="3333CC"/>
          </a:solidFill>
        </p:spPr>
        <p:txBody>
          <a:bodyPr>
            <a:normAutofit/>
          </a:bodyPr>
          <a:lstStyle/>
          <a:p>
            <a:pPr algn="ctr"/>
            <a:r>
              <a:rPr lang="nl-NL" sz="3200" b="1" i="1" dirty="0">
                <a:solidFill>
                  <a:schemeClr val="bg1"/>
                </a:solidFill>
                <a:latin typeface="+mj-lt"/>
              </a:rPr>
              <a:t>Gebruik van groene service hydrant</a:t>
            </a:r>
            <a:endParaRPr lang="nl-NL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199" y="1182623"/>
            <a:ext cx="8046099" cy="358464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nl-NL" sz="2000" b="1" dirty="0">
                <a:solidFill>
                  <a:srgbClr val="3333CC"/>
                </a:solidFill>
                <a:latin typeface="+mj-lt"/>
              </a:rPr>
              <a:t>Uitgangssituatie: </a:t>
            </a:r>
          </a:p>
          <a:p>
            <a:pPr>
              <a:lnSpc>
                <a:spcPct val="80000"/>
              </a:lnSpc>
            </a:pPr>
            <a:endParaRPr lang="nl-NL" sz="2000" dirty="0">
              <a:solidFill>
                <a:srgbClr val="3333CC"/>
              </a:solidFill>
              <a:latin typeface="+mj-lt"/>
            </a:endParaRPr>
          </a:p>
          <a:p>
            <a:pPr marL="457200" indent="-457200">
              <a:lnSpc>
                <a:spcPct val="80000"/>
              </a:lnSpc>
              <a:buAutoNum type="arabicPeriod"/>
            </a:pPr>
            <a:r>
              <a:rPr lang="nl-NL" sz="2000" dirty="0">
                <a:solidFill>
                  <a:srgbClr val="3333CC"/>
                </a:solidFill>
                <a:latin typeface="+mj-lt"/>
              </a:rPr>
              <a:t>Hoofdtoevoer afsluiter naar hydrant staat open (grondafsluiter)</a:t>
            </a:r>
          </a:p>
          <a:p>
            <a:pPr marL="457200" indent="-457200">
              <a:lnSpc>
                <a:spcPct val="80000"/>
              </a:lnSpc>
              <a:buAutoNum type="arabicPeriod"/>
            </a:pPr>
            <a:r>
              <a:rPr lang="nl-NL" sz="2000" dirty="0">
                <a:solidFill>
                  <a:srgbClr val="3333CC"/>
                </a:solidFill>
                <a:latin typeface="+mj-lt"/>
              </a:rPr>
              <a:t>De hoofdafsluiter op kop van hydrant staat dicht.</a:t>
            </a:r>
          </a:p>
          <a:p>
            <a:pPr marL="457200" indent="-457200">
              <a:lnSpc>
                <a:spcPct val="80000"/>
              </a:lnSpc>
              <a:buAutoNum type="arabicPeriod"/>
            </a:pPr>
            <a:r>
              <a:rPr lang="nl-NL" sz="2000" dirty="0">
                <a:solidFill>
                  <a:srgbClr val="3333CC"/>
                </a:solidFill>
                <a:latin typeface="+mj-lt"/>
              </a:rPr>
              <a:t>Geen kap op </a:t>
            </a:r>
            <a:r>
              <a:rPr lang="nl-NL" sz="2000" dirty="0" err="1">
                <a:solidFill>
                  <a:srgbClr val="3333CC"/>
                </a:solidFill>
                <a:latin typeface="+mj-lt"/>
              </a:rPr>
              <a:t>storz</a:t>
            </a:r>
            <a:r>
              <a:rPr lang="nl-NL" sz="2000" dirty="0">
                <a:solidFill>
                  <a:srgbClr val="3333CC"/>
                </a:solidFill>
                <a:latin typeface="+mj-lt"/>
              </a:rPr>
              <a:t> koppeling aanwezig.</a:t>
            </a:r>
          </a:p>
          <a:p>
            <a:endParaRPr lang="nl-NL" sz="2800" dirty="0">
              <a:latin typeface="Cambria" pitchFamily="18" charset="0"/>
            </a:endParaRPr>
          </a:p>
          <a:p>
            <a:pPr>
              <a:lnSpc>
                <a:spcPct val="90000"/>
              </a:lnSpc>
            </a:pPr>
            <a:endParaRPr lang="nl-NL" sz="2400" dirty="0">
              <a:latin typeface="Cambria" pitchFamily="18" charset="0"/>
            </a:endParaRPr>
          </a:p>
          <a:p>
            <a:pPr>
              <a:lnSpc>
                <a:spcPct val="90000"/>
              </a:lnSpc>
            </a:pPr>
            <a:endParaRPr lang="nl-NL" sz="24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ijdelijke aanduiding voor dianummer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nl-NL" dirty="0">
                <a:latin typeface="+mj-lt"/>
              </a:rPr>
              <a:t>17</a:t>
            </a:r>
          </a:p>
        </p:txBody>
      </p:sp>
      <p:pic>
        <p:nvPicPr>
          <p:cNvPr id="7" name="Afbeelding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936" y="2921102"/>
            <a:ext cx="1697977" cy="16779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6023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458" y="933072"/>
            <a:ext cx="2160062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75" y="1936749"/>
            <a:ext cx="1393817" cy="185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00" y="2084588"/>
            <a:ext cx="1458422" cy="1944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976" y="1397465"/>
            <a:ext cx="1400175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240" y="1149096"/>
            <a:ext cx="2169112" cy="2892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690B850-9363-247C-E0AA-821114A307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011" y="1149096"/>
            <a:ext cx="1934413" cy="276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713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9" y="431562"/>
            <a:ext cx="6891533" cy="543798"/>
          </a:xfrm>
          <a:solidFill>
            <a:srgbClr val="3333CC"/>
          </a:solidFill>
        </p:spPr>
        <p:txBody>
          <a:bodyPr>
            <a:normAutofit/>
          </a:bodyPr>
          <a:lstStyle/>
          <a:p>
            <a:pPr algn="ctr"/>
            <a:r>
              <a:rPr lang="nl-NL" sz="3200" b="1" i="1" dirty="0">
                <a:solidFill>
                  <a:schemeClr val="bg1"/>
                </a:solidFill>
                <a:latin typeface="+mj-lt"/>
              </a:rPr>
              <a:t>In bedrijf nemen groene service hydrant</a:t>
            </a:r>
            <a:endParaRPr lang="nl-NL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199" y="1182623"/>
            <a:ext cx="8046099" cy="3584640"/>
          </a:xfrm>
        </p:spPr>
        <p:txBody>
          <a:bodyPr>
            <a:normAutofit/>
          </a:bodyPr>
          <a:lstStyle/>
          <a:p>
            <a:endParaRPr lang="nl-NL" sz="2800" dirty="0">
              <a:latin typeface="Cambria" pitchFamily="18" charset="0"/>
            </a:endParaRPr>
          </a:p>
          <a:p>
            <a:pPr>
              <a:lnSpc>
                <a:spcPct val="90000"/>
              </a:lnSpc>
            </a:pPr>
            <a:endParaRPr lang="nl-NL" sz="2400" dirty="0">
              <a:latin typeface="Cambria" pitchFamily="18" charset="0"/>
            </a:endParaRPr>
          </a:p>
          <a:p>
            <a:pPr>
              <a:lnSpc>
                <a:spcPct val="90000"/>
              </a:lnSpc>
            </a:pPr>
            <a:endParaRPr lang="nl-NL" sz="24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ijdelijke aanduiding voor dianummer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nl-NL" dirty="0">
                <a:latin typeface="+mj-lt"/>
              </a:rPr>
              <a:t>18</a:t>
            </a:r>
          </a:p>
        </p:txBody>
      </p:sp>
      <p:sp>
        <p:nvSpPr>
          <p:cNvPr id="2" name="Rechthoek 1"/>
          <p:cNvSpPr/>
          <p:nvPr/>
        </p:nvSpPr>
        <p:spPr>
          <a:xfrm>
            <a:off x="551144" y="1279089"/>
            <a:ext cx="785381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nl-NL" sz="2000" dirty="0">
                <a:solidFill>
                  <a:srgbClr val="3333CC"/>
                </a:solidFill>
                <a:latin typeface="+mj-lt"/>
              </a:rPr>
              <a:t>Open kap d.m.v. de hendel,                vervolgens met klem                 aan binnenzijde van de kap.</a:t>
            </a:r>
          </a:p>
          <a:p>
            <a:pPr marL="457200" indent="-457200">
              <a:buAutoNum type="arabicPeriod"/>
            </a:pPr>
            <a:r>
              <a:rPr lang="nl-NL" sz="2000" dirty="0">
                <a:solidFill>
                  <a:srgbClr val="3333CC"/>
                </a:solidFill>
                <a:latin typeface="+mj-lt"/>
              </a:rPr>
              <a:t>Afsluiter gedeeltelijk openen om hydrant te spoelen.</a:t>
            </a:r>
          </a:p>
          <a:p>
            <a:pPr marL="457200" indent="-457200">
              <a:buAutoNum type="arabicPeriod"/>
            </a:pPr>
            <a:r>
              <a:rPr lang="nl-NL" sz="2000" dirty="0">
                <a:solidFill>
                  <a:srgbClr val="3333CC"/>
                </a:solidFill>
                <a:latin typeface="+mj-lt"/>
              </a:rPr>
              <a:t>Afsluiter sluiten.</a:t>
            </a:r>
          </a:p>
          <a:p>
            <a:pPr marL="457200" indent="-457200">
              <a:buFont typeface="Arial"/>
              <a:buAutoNum type="arabicPeriod"/>
            </a:pPr>
            <a:r>
              <a:rPr lang="nl-NL" sz="2000" dirty="0">
                <a:solidFill>
                  <a:srgbClr val="3333CC"/>
                </a:solidFill>
                <a:latin typeface="+mj-lt"/>
              </a:rPr>
              <a:t>Slang aankoppelen met verdeelstuk.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nl-NL" sz="1600" dirty="0">
                <a:solidFill>
                  <a:srgbClr val="FF0000"/>
                </a:solidFill>
                <a:latin typeface="+mj-lt"/>
              </a:rPr>
              <a:t>Koppeling vastzetten met Storz sleutel </a:t>
            </a:r>
            <a:endParaRPr lang="nl-NL" sz="1600" dirty="0">
              <a:solidFill>
                <a:srgbClr val="3333CC"/>
              </a:solidFill>
              <a:latin typeface="+mj-lt"/>
            </a:endParaRPr>
          </a:p>
          <a:p>
            <a:pPr marL="457200" indent="-457200">
              <a:buFont typeface="Arial"/>
              <a:buAutoNum type="arabicPeriod"/>
            </a:pPr>
            <a:r>
              <a:rPr lang="nl-NL" sz="2000" dirty="0">
                <a:solidFill>
                  <a:srgbClr val="3333CC"/>
                </a:solidFill>
                <a:latin typeface="+mj-lt"/>
              </a:rPr>
              <a:t>Afsluiter hydrant helemaal openen en hoeveelheid regelen met verdeelstuk.</a:t>
            </a:r>
          </a:p>
        </p:txBody>
      </p:sp>
      <p:grpSp>
        <p:nvGrpSpPr>
          <p:cNvPr id="8" name="Groep 7"/>
          <p:cNvGrpSpPr/>
          <p:nvPr/>
        </p:nvGrpSpPr>
        <p:grpSpPr>
          <a:xfrm>
            <a:off x="4004421" y="1026973"/>
            <a:ext cx="743248" cy="808357"/>
            <a:chOff x="3783349" y="1148220"/>
            <a:chExt cx="743248" cy="808357"/>
          </a:xfrm>
        </p:grpSpPr>
        <p:pic>
          <p:nvPicPr>
            <p:cNvPr id="9" name="Afbeelding 8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3349" y="1148220"/>
              <a:ext cx="743248" cy="7846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Boog 9"/>
            <p:cNvSpPr/>
            <p:nvPr/>
          </p:nvSpPr>
          <p:spPr>
            <a:xfrm rot="18576310">
              <a:off x="3965145" y="1494998"/>
              <a:ext cx="474779" cy="448380"/>
            </a:xfrm>
            <a:prstGeom prst="arc">
              <a:avLst/>
            </a:prstGeom>
            <a:ln>
              <a:solidFill>
                <a:srgbClr val="FF0000"/>
              </a:solidFill>
              <a:head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1" name="Groep 10"/>
          <p:cNvGrpSpPr/>
          <p:nvPr/>
        </p:nvGrpSpPr>
        <p:grpSpPr>
          <a:xfrm>
            <a:off x="7041385" y="1026973"/>
            <a:ext cx="745200" cy="810000"/>
            <a:chOff x="6019798" y="1021220"/>
            <a:chExt cx="745200" cy="810000"/>
          </a:xfrm>
        </p:grpSpPr>
        <p:pic>
          <p:nvPicPr>
            <p:cNvPr id="12" name="Afbeelding 11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798" y="1021220"/>
              <a:ext cx="745200" cy="810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3" name="Rechte verbindingslijn met pijl 12"/>
            <p:cNvCxnSpPr/>
            <p:nvPr/>
          </p:nvCxnSpPr>
          <p:spPr>
            <a:xfrm>
              <a:off x="6019798" y="1564210"/>
              <a:ext cx="435430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Afbeelding 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573" y="1908989"/>
            <a:ext cx="809550" cy="951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Afbeelding 1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092" y="3528516"/>
            <a:ext cx="1071659" cy="1093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 descr="Unidelta Deltone montagesleutel, pom, 63 - 110 mm ">
            <a:extLst>
              <a:ext uri="{FF2B5EF4-FFF2-40B4-BE49-F238E27FC236}">
                <a16:creationId xmlns:a16="http://schemas.microsoft.com/office/drawing/2014/main" id="{01EADAEE-36AB-E7E8-CCAA-6890015FFEF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87" b="18981"/>
          <a:stretch/>
        </p:blipFill>
        <p:spPr bwMode="auto">
          <a:xfrm>
            <a:off x="5167081" y="2419923"/>
            <a:ext cx="1332775" cy="6895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455CBA98-FA0C-9B68-DF83-1070A47EFFCC}"/>
              </a:ext>
            </a:extLst>
          </p:cNvPr>
          <p:cNvCxnSpPr>
            <a:cxnSpLocks/>
          </p:cNvCxnSpPr>
          <p:nvPr/>
        </p:nvCxnSpPr>
        <p:spPr>
          <a:xfrm>
            <a:off x="4838749" y="2958219"/>
            <a:ext cx="831847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02149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9" y="431562"/>
            <a:ext cx="7271360" cy="543798"/>
          </a:xfrm>
          <a:solidFill>
            <a:srgbClr val="3333CC"/>
          </a:solidFill>
        </p:spPr>
        <p:txBody>
          <a:bodyPr>
            <a:normAutofit/>
          </a:bodyPr>
          <a:lstStyle/>
          <a:p>
            <a:pPr algn="ctr"/>
            <a:r>
              <a:rPr lang="nl-NL" sz="3200" b="1" i="1" dirty="0">
                <a:solidFill>
                  <a:schemeClr val="bg1"/>
                </a:solidFill>
                <a:latin typeface="+mj-lt"/>
              </a:rPr>
              <a:t>Uit bedrijf nemen groene service hydrant</a:t>
            </a:r>
            <a:endParaRPr lang="nl-NL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199" y="1182623"/>
            <a:ext cx="8046099" cy="3584640"/>
          </a:xfrm>
        </p:spPr>
        <p:txBody>
          <a:bodyPr>
            <a:normAutofit/>
          </a:bodyPr>
          <a:lstStyle/>
          <a:p>
            <a:endParaRPr lang="nl-NL" sz="2800" dirty="0">
              <a:latin typeface="Cambria" pitchFamily="18" charset="0"/>
            </a:endParaRPr>
          </a:p>
          <a:p>
            <a:pPr>
              <a:lnSpc>
                <a:spcPct val="90000"/>
              </a:lnSpc>
            </a:pPr>
            <a:endParaRPr lang="nl-NL" sz="2400" dirty="0">
              <a:latin typeface="Cambria" pitchFamily="18" charset="0"/>
            </a:endParaRPr>
          </a:p>
          <a:p>
            <a:pPr>
              <a:lnSpc>
                <a:spcPct val="90000"/>
              </a:lnSpc>
            </a:pPr>
            <a:endParaRPr lang="nl-NL" sz="24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ijdelijke aanduiding voor dianummer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nl-NL" dirty="0">
                <a:latin typeface="+mj-lt"/>
              </a:rPr>
              <a:t>19</a:t>
            </a:r>
          </a:p>
        </p:txBody>
      </p:sp>
      <p:sp>
        <p:nvSpPr>
          <p:cNvPr id="2" name="Rechthoek 1"/>
          <p:cNvSpPr/>
          <p:nvPr/>
        </p:nvSpPr>
        <p:spPr>
          <a:xfrm>
            <a:off x="551144" y="1279089"/>
            <a:ext cx="785381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endParaRPr lang="nl-NL" sz="2000" dirty="0">
              <a:latin typeface="Cambria" panose="02040503050406030204" pitchFamily="18" charset="0"/>
            </a:endParaRPr>
          </a:p>
          <a:p>
            <a:pPr marL="457200" indent="-457200">
              <a:buAutoNum type="arabicPeriod"/>
            </a:pPr>
            <a:endParaRPr lang="nl-NL" sz="2000" dirty="0">
              <a:latin typeface="Cambria" panose="02040503050406030204" pitchFamily="18" charset="0"/>
            </a:endParaRPr>
          </a:p>
          <a:p>
            <a:pPr marL="457200" indent="-457200">
              <a:buAutoNum type="arabicPeriod"/>
            </a:pPr>
            <a:r>
              <a:rPr lang="nl-NL" sz="2000" dirty="0">
                <a:solidFill>
                  <a:srgbClr val="3333CC"/>
                </a:solidFill>
                <a:latin typeface="+mj-lt"/>
              </a:rPr>
              <a:t>Sluit afsluiter.</a:t>
            </a:r>
          </a:p>
          <a:p>
            <a:pPr marL="1029600" lvl="1" indent="-288000">
              <a:buFont typeface="Wingdings" panose="05000000000000000000" pitchFamily="2" charset="2"/>
              <a:buChar char="Ø"/>
            </a:pPr>
            <a:r>
              <a:rPr lang="nl-NL" sz="1600" dirty="0">
                <a:solidFill>
                  <a:srgbClr val="FF0000"/>
                </a:solidFill>
                <a:latin typeface="+mj-lt"/>
              </a:rPr>
              <a:t>Wacht tot hydrant en slang drukloos is en water uitstroming is gestopt!</a:t>
            </a:r>
            <a:endParaRPr lang="nl-NL" sz="1600" dirty="0">
              <a:solidFill>
                <a:srgbClr val="3333CC"/>
              </a:solidFill>
              <a:latin typeface="+mj-lt"/>
            </a:endParaRPr>
          </a:p>
          <a:p>
            <a:pPr marL="457200" indent="-457200">
              <a:buFont typeface="Arial"/>
              <a:buAutoNum type="arabicPeriod"/>
            </a:pPr>
            <a:r>
              <a:rPr lang="nl-NL" sz="2000" dirty="0">
                <a:solidFill>
                  <a:srgbClr val="3333CC"/>
                </a:solidFill>
                <a:latin typeface="+mj-lt"/>
              </a:rPr>
              <a:t>Slangen afkoppelen met verdeelstuk.</a:t>
            </a:r>
          </a:p>
          <a:p>
            <a:pPr marL="457200" indent="-457200">
              <a:buAutoNum type="arabicPeriod"/>
            </a:pPr>
            <a:r>
              <a:rPr lang="nl-NL" sz="2000" dirty="0">
                <a:solidFill>
                  <a:srgbClr val="3333CC"/>
                </a:solidFill>
                <a:latin typeface="+mj-lt"/>
              </a:rPr>
              <a:t>Kap sluiten met klem binnenzijde                en vervolgens met hendel buitenzijde.               </a:t>
            </a:r>
          </a:p>
        </p:txBody>
      </p:sp>
      <p:pic>
        <p:nvPicPr>
          <p:cNvPr id="16" name="Afbeelding 1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503" y="1361571"/>
            <a:ext cx="809550" cy="8546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Groep 16"/>
          <p:cNvGrpSpPr/>
          <p:nvPr/>
        </p:nvGrpSpPr>
        <p:grpSpPr>
          <a:xfrm>
            <a:off x="4639512" y="2859511"/>
            <a:ext cx="745200" cy="829946"/>
            <a:chOff x="4771336" y="2098986"/>
            <a:chExt cx="745200" cy="810000"/>
          </a:xfrm>
        </p:grpSpPr>
        <p:pic>
          <p:nvPicPr>
            <p:cNvPr id="18" name="Afbeelding 17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1336" y="2098986"/>
              <a:ext cx="745200" cy="810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9" name="Rechte verbindingslijn met pijl 18"/>
            <p:cNvCxnSpPr/>
            <p:nvPr/>
          </p:nvCxnSpPr>
          <p:spPr>
            <a:xfrm flipV="1">
              <a:off x="4771336" y="2628808"/>
              <a:ext cx="406402" cy="5595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ep 19"/>
          <p:cNvGrpSpPr/>
          <p:nvPr/>
        </p:nvGrpSpPr>
        <p:grpSpPr>
          <a:xfrm>
            <a:off x="2883654" y="3162749"/>
            <a:ext cx="743248" cy="828263"/>
            <a:chOff x="3783349" y="1148220"/>
            <a:chExt cx="743248" cy="808357"/>
          </a:xfrm>
        </p:grpSpPr>
        <p:pic>
          <p:nvPicPr>
            <p:cNvPr id="21" name="Afbeelding 20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3349" y="1148220"/>
              <a:ext cx="743248" cy="7846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Boog 21"/>
            <p:cNvSpPr/>
            <p:nvPr/>
          </p:nvSpPr>
          <p:spPr>
            <a:xfrm rot="18576310">
              <a:off x="3965145" y="1494998"/>
              <a:ext cx="474779" cy="448380"/>
            </a:xfrm>
            <a:prstGeom prst="arc">
              <a:avLst/>
            </a:prstGeom>
            <a:ln>
              <a:solidFill>
                <a:srgbClr val="FF0000"/>
              </a:solidFill>
              <a:headEnd type="none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251633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buitenshuis, gras, plant, gebouw&#10;&#10;Door AI gegenereerde inhoud is mogelijk onjuist.">
            <a:extLst>
              <a:ext uri="{FF2B5EF4-FFF2-40B4-BE49-F238E27FC236}">
                <a16:creationId xmlns:a16="http://schemas.microsoft.com/office/drawing/2014/main" id="{B471BC24-E112-E9EC-0D7C-6102D0441E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38" t="7797" r="9021" b="1211"/>
          <a:stretch/>
        </p:blipFill>
        <p:spPr>
          <a:xfrm rot="19559865">
            <a:off x="4736251" y="2110872"/>
            <a:ext cx="3633899" cy="28816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A09A38F8-8C6A-FD71-4408-B2CD9DD86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1800"/>
            <a:ext cx="6475863" cy="550839"/>
          </a:xfrm>
          <a:solidFill>
            <a:srgbClr val="3333CC"/>
          </a:solidFill>
        </p:spPr>
        <p:txBody>
          <a:bodyPr>
            <a:normAutofit/>
          </a:bodyPr>
          <a:lstStyle/>
          <a:p>
            <a:r>
              <a:rPr lang="nl-NL" sz="3200" b="1" i="1" dirty="0">
                <a:solidFill>
                  <a:schemeClr val="bg1"/>
                </a:solidFill>
                <a:latin typeface="+mj-lt"/>
              </a:rPr>
              <a:t> Verdeelstuk aansluiten op hydrant</a:t>
            </a:r>
            <a:endParaRPr lang="nl-NL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37E1DE6-C261-D146-07C5-B748F3E5886C}"/>
              </a:ext>
            </a:extLst>
          </p:cNvPr>
          <p:cNvSpPr/>
          <p:nvPr/>
        </p:nvSpPr>
        <p:spPr>
          <a:xfrm>
            <a:off x="551144" y="1110767"/>
            <a:ext cx="79924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CC"/>
                </a:solidFill>
                <a:latin typeface="+mj-lt"/>
              </a:rPr>
              <a:t>Om </a:t>
            </a:r>
            <a:r>
              <a:rPr lang="en-US" dirty="0" err="1">
                <a:solidFill>
                  <a:srgbClr val="3333CC"/>
                </a:solidFill>
                <a:latin typeface="+mj-lt"/>
              </a:rPr>
              <a:t>een</a:t>
            </a:r>
            <a:r>
              <a:rPr lang="en-US" dirty="0">
                <a:solidFill>
                  <a:srgbClr val="3333CC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3333CC"/>
                </a:solidFill>
                <a:latin typeface="+mj-lt"/>
              </a:rPr>
              <a:t>verdeelstuk</a:t>
            </a:r>
            <a:r>
              <a:rPr lang="en-US" dirty="0">
                <a:solidFill>
                  <a:srgbClr val="3333CC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3333CC"/>
                </a:solidFill>
                <a:latin typeface="+mj-lt"/>
              </a:rPr>
              <a:t>te</a:t>
            </a:r>
            <a:r>
              <a:rPr lang="en-US" dirty="0">
                <a:solidFill>
                  <a:srgbClr val="3333CC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3333CC"/>
                </a:solidFill>
                <a:latin typeface="+mj-lt"/>
              </a:rPr>
              <a:t>koppelen</a:t>
            </a:r>
            <a:r>
              <a:rPr lang="en-US" dirty="0">
                <a:solidFill>
                  <a:srgbClr val="3333CC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3333CC"/>
                </a:solidFill>
                <a:latin typeface="+mj-lt"/>
              </a:rPr>
              <a:t>aan</a:t>
            </a:r>
            <a:r>
              <a:rPr lang="en-US" dirty="0">
                <a:solidFill>
                  <a:srgbClr val="3333CC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3333CC"/>
                </a:solidFill>
                <a:latin typeface="+mj-lt"/>
              </a:rPr>
              <a:t>een</a:t>
            </a:r>
            <a:r>
              <a:rPr lang="en-US" dirty="0">
                <a:solidFill>
                  <a:srgbClr val="3333CC"/>
                </a:solidFill>
                <a:latin typeface="+mj-lt"/>
              </a:rPr>
              <a:t> hydrant, </a:t>
            </a:r>
            <a:r>
              <a:rPr lang="en-US" dirty="0" err="1">
                <a:solidFill>
                  <a:srgbClr val="3333CC"/>
                </a:solidFill>
                <a:latin typeface="+mj-lt"/>
              </a:rPr>
              <a:t>zijn</a:t>
            </a:r>
            <a:r>
              <a:rPr lang="en-US" dirty="0">
                <a:solidFill>
                  <a:srgbClr val="3333CC"/>
                </a:solidFill>
                <a:latin typeface="+mj-lt"/>
              </a:rPr>
              <a:t> twee </a:t>
            </a:r>
            <a:r>
              <a:rPr lang="en-US" dirty="0" err="1">
                <a:solidFill>
                  <a:srgbClr val="3333CC"/>
                </a:solidFill>
                <a:latin typeface="+mj-lt"/>
              </a:rPr>
              <a:t>manieren</a:t>
            </a:r>
            <a:r>
              <a:rPr lang="en-US" dirty="0">
                <a:solidFill>
                  <a:srgbClr val="3333CC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3333CC"/>
                </a:solidFill>
                <a:latin typeface="+mj-lt"/>
              </a:rPr>
              <a:t>mogelijk</a:t>
            </a:r>
            <a:r>
              <a:rPr lang="en-US" dirty="0">
                <a:solidFill>
                  <a:srgbClr val="3333CC"/>
                </a:solidFill>
                <a:latin typeface="+mj-lt"/>
              </a:rPr>
              <a:t>:</a:t>
            </a:r>
          </a:p>
          <a:p>
            <a:pPr marL="457200" indent="-457200">
              <a:buAutoNum type="arabicPeriod"/>
            </a:pPr>
            <a:r>
              <a:rPr lang="en-US" dirty="0">
                <a:solidFill>
                  <a:srgbClr val="3333CC"/>
                </a:solidFill>
                <a:latin typeface="+mj-lt"/>
              </a:rPr>
              <a:t>Direct </a:t>
            </a:r>
            <a:r>
              <a:rPr lang="en-US" dirty="0" err="1">
                <a:solidFill>
                  <a:srgbClr val="3333CC"/>
                </a:solidFill>
                <a:latin typeface="+mj-lt"/>
              </a:rPr>
              <a:t>aan</a:t>
            </a:r>
            <a:r>
              <a:rPr lang="en-US" dirty="0">
                <a:solidFill>
                  <a:srgbClr val="3333CC"/>
                </a:solidFill>
                <a:latin typeface="+mj-lt"/>
              </a:rPr>
              <a:t> de hydrant;</a:t>
            </a:r>
          </a:p>
          <a:p>
            <a:pPr marL="457200" indent="-457200">
              <a:buAutoNum type="arabicPeriod"/>
            </a:pPr>
            <a:r>
              <a:rPr lang="en-US" dirty="0" err="1">
                <a:solidFill>
                  <a:srgbClr val="3333CC"/>
                </a:solidFill>
                <a:latin typeface="+mj-lt"/>
              </a:rPr>
              <a:t>Middels</a:t>
            </a:r>
            <a:r>
              <a:rPr lang="en-US" dirty="0">
                <a:solidFill>
                  <a:srgbClr val="3333CC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3333CC"/>
                </a:solidFill>
                <a:latin typeface="+mj-lt"/>
              </a:rPr>
              <a:t>een</a:t>
            </a:r>
            <a:r>
              <a:rPr lang="en-US" dirty="0">
                <a:solidFill>
                  <a:srgbClr val="3333CC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3333CC"/>
                </a:solidFill>
                <a:latin typeface="+mj-lt"/>
              </a:rPr>
              <a:t>slangverbinding</a:t>
            </a:r>
            <a:r>
              <a:rPr lang="en-US" dirty="0">
                <a:solidFill>
                  <a:srgbClr val="3333CC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3333CC"/>
                </a:solidFill>
                <a:latin typeface="+mj-lt"/>
              </a:rPr>
              <a:t>tussen</a:t>
            </a:r>
            <a:r>
              <a:rPr lang="en-US" dirty="0">
                <a:solidFill>
                  <a:srgbClr val="3333CC"/>
                </a:solidFill>
                <a:latin typeface="+mj-lt"/>
              </a:rPr>
              <a:t> hydrant </a:t>
            </a:r>
            <a:r>
              <a:rPr lang="en-US" dirty="0" err="1">
                <a:solidFill>
                  <a:srgbClr val="3333CC"/>
                </a:solidFill>
                <a:latin typeface="+mj-lt"/>
              </a:rPr>
              <a:t>en</a:t>
            </a:r>
            <a:r>
              <a:rPr lang="en-US" dirty="0">
                <a:solidFill>
                  <a:srgbClr val="3333CC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3333CC"/>
                </a:solidFill>
                <a:latin typeface="+mj-lt"/>
              </a:rPr>
              <a:t>verdeelstuk</a:t>
            </a:r>
            <a:r>
              <a:rPr lang="en-US" dirty="0">
                <a:solidFill>
                  <a:srgbClr val="3333CC"/>
                </a:solidFill>
                <a:latin typeface="+mj-lt"/>
              </a:rPr>
              <a:t>.</a:t>
            </a:r>
            <a:endParaRPr lang="nl-NL" dirty="0">
              <a:solidFill>
                <a:srgbClr val="3333CC"/>
              </a:solidFill>
              <a:latin typeface="+mj-lt"/>
            </a:endParaRPr>
          </a:p>
        </p:txBody>
      </p:sp>
      <p:pic>
        <p:nvPicPr>
          <p:cNvPr id="12" name="Afbeelding 11" descr="Afbeelding met buitenshuis, brandkraan, rood, brandblusser&#10;&#10;Door AI gegenereerde inhoud is mogelijk onjuist.">
            <a:extLst>
              <a:ext uri="{FF2B5EF4-FFF2-40B4-BE49-F238E27FC236}">
                <a16:creationId xmlns:a16="http://schemas.microsoft.com/office/drawing/2014/main" id="{FED4BC75-D6A4-BA8C-5715-2A52235B8F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146" t="10812"/>
          <a:stretch/>
        </p:blipFill>
        <p:spPr>
          <a:xfrm>
            <a:off x="1928884" y="2752882"/>
            <a:ext cx="1619534" cy="2096709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694BF837-572C-1697-2BF5-C0FBEC8800DA}"/>
              </a:ext>
            </a:extLst>
          </p:cNvPr>
          <p:cNvSpPr txBox="1"/>
          <p:nvPr/>
        </p:nvSpPr>
        <p:spPr>
          <a:xfrm>
            <a:off x="600365" y="2126430"/>
            <a:ext cx="4867838" cy="920466"/>
          </a:xfrm>
          <a:prstGeom prst="rect">
            <a:avLst/>
          </a:prstGeom>
        </p:spPr>
        <p:txBody>
          <a:bodyPr vert="horz" wrap="none" lIns="0" tIns="0" rIns="0" bIns="0" rtlCol="0" anchor="t" anchorCtr="0">
            <a:normAutofit/>
          </a:bodyPr>
          <a:lstStyle/>
          <a:p>
            <a:r>
              <a:rPr lang="nl-NL" sz="1400" dirty="0">
                <a:solidFill>
                  <a:srgbClr val="3333CC"/>
                </a:solidFill>
              </a:rPr>
              <a:t>Optie 2 heeft de voorkeur omdat hierbij het verdeelstuk plat op </a:t>
            </a:r>
          </a:p>
          <a:p>
            <a:r>
              <a:rPr lang="nl-NL" sz="1400" dirty="0">
                <a:solidFill>
                  <a:srgbClr val="3333CC"/>
                </a:solidFill>
              </a:rPr>
              <a:t>de grond ligt, wat de spanning op de </a:t>
            </a:r>
            <a:r>
              <a:rPr lang="nl-NL" sz="1400" dirty="0" err="1">
                <a:solidFill>
                  <a:srgbClr val="3333CC"/>
                </a:solidFill>
              </a:rPr>
              <a:t>Storz</a:t>
            </a:r>
            <a:r>
              <a:rPr lang="nl-NL" sz="1400" dirty="0">
                <a:solidFill>
                  <a:srgbClr val="3333CC"/>
                </a:solidFill>
              </a:rPr>
              <a:t>-koppeling verlaagd.</a:t>
            </a:r>
            <a:endParaRPr lang="nl-NL" dirty="0">
              <a:solidFill>
                <a:srgbClr val="3333CC"/>
              </a:solidFill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C5D34785-DDDC-59E4-EAFC-08E3AAAFD020}"/>
              </a:ext>
            </a:extLst>
          </p:cNvPr>
          <p:cNvSpPr txBox="1"/>
          <p:nvPr/>
        </p:nvSpPr>
        <p:spPr>
          <a:xfrm>
            <a:off x="2866030" y="4577497"/>
            <a:ext cx="736979" cy="304800"/>
          </a:xfrm>
          <a:prstGeom prst="rect">
            <a:avLst/>
          </a:prstGeom>
        </p:spPr>
        <p:txBody>
          <a:bodyPr vert="horz" wrap="none" lIns="0" tIns="0" rIns="0" bIns="0" rtlCol="0" anchor="t" anchorCtr="0"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  <a:highlight>
                  <a:srgbClr val="3333CC"/>
                </a:highlight>
              </a:rPr>
              <a:t>Optie</a:t>
            </a:r>
            <a:r>
              <a:rPr lang="en-US" dirty="0">
                <a:solidFill>
                  <a:schemeClr val="bg1"/>
                </a:solidFill>
                <a:highlight>
                  <a:srgbClr val="3333CC"/>
                </a:highlight>
              </a:rPr>
              <a:t> 1</a:t>
            </a:r>
            <a:endParaRPr lang="nl-NL" dirty="0">
              <a:solidFill>
                <a:schemeClr val="bg1"/>
              </a:solidFill>
              <a:highlight>
                <a:srgbClr val="3333CC"/>
              </a:highlight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35C402CE-FDB3-9CC0-DD2E-73E8B4BF7AB6}"/>
              </a:ext>
            </a:extLst>
          </p:cNvPr>
          <p:cNvSpPr txBox="1"/>
          <p:nvPr/>
        </p:nvSpPr>
        <p:spPr>
          <a:xfrm>
            <a:off x="5954974" y="4544791"/>
            <a:ext cx="736979" cy="304800"/>
          </a:xfrm>
          <a:prstGeom prst="rect">
            <a:avLst/>
          </a:prstGeom>
        </p:spPr>
        <p:txBody>
          <a:bodyPr vert="horz" wrap="none" lIns="0" tIns="0" rIns="0" bIns="0" rtlCol="0" anchor="t" anchorCtr="0"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  <a:highlight>
                  <a:srgbClr val="3333CC"/>
                </a:highlight>
              </a:rPr>
              <a:t>Optie</a:t>
            </a:r>
            <a:r>
              <a:rPr lang="en-US" dirty="0">
                <a:solidFill>
                  <a:schemeClr val="bg1"/>
                </a:solidFill>
                <a:highlight>
                  <a:srgbClr val="3333CC"/>
                </a:highlight>
              </a:rPr>
              <a:t> 2</a:t>
            </a:r>
            <a:endParaRPr lang="nl-NL" dirty="0">
              <a:solidFill>
                <a:schemeClr val="bg1"/>
              </a:solidFill>
              <a:highlight>
                <a:srgbClr val="3333CC"/>
              </a:highlight>
            </a:endParaRPr>
          </a:p>
        </p:txBody>
      </p:sp>
      <p:sp>
        <p:nvSpPr>
          <p:cNvPr id="3" name="Tijdelijke aanduiding voor dianummer 1">
            <a:extLst>
              <a:ext uri="{FF2B5EF4-FFF2-40B4-BE49-F238E27FC236}">
                <a16:creationId xmlns:a16="http://schemas.microsoft.com/office/drawing/2014/main" id="{512B7C90-7C64-7365-C1DC-7CE8888E2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nl-NL" dirty="0">
                <a:latin typeface="+mj-lt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2965654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9" y="431562"/>
            <a:ext cx="6891533" cy="543798"/>
          </a:xfrm>
          <a:solidFill>
            <a:srgbClr val="3333CC"/>
          </a:solidFill>
        </p:spPr>
        <p:txBody>
          <a:bodyPr>
            <a:normAutofit/>
          </a:bodyPr>
          <a:lstStyle/>
          <a:p>
            <a:pPr lvl="0" algn="ctr" defTabSz="914400" fontAlgn="base">
              <a:spcAft>
                <a:spcPct val="0"/>
              </a:spcAft>
              <a:defRPr/>
            </a:pPr>
            <a:r>
              <a:rPr lang="nl-NL" sz="3200" b="1" i="1" kern="0" dirty="0">
                <a:solidFill>
                  <a:schemeClr val="bg1"/>
                </a:solidFill>
                <a:latin typeface="+mj-lt"/>
              </a:rPr>
              <a:t>Let op uw eigen veiligheid!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199" y="1182623"/>
            <a:ext cx="8046099" cy="358464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nl-NL" sz="2000" dirty="0">
                <a:solidFill>
                  <a:srgbClr val="FF0000"/>
                </a:solidFill>
                <a:latin typeface="+mj-lt"/>
              </a:rPr>
              <a:t>G</a:t>
            </a:r>
            <a:r>
              <a:rPr lang="nl-NL" sz="2000" dirty="0">
                <a:solidFill>
                  <a:srgbClr val="EA0000"/>
                </a:solidFill>
                <a:latin typeface="+mj-lt"/>
              </a:rPr>
              <a:t>a altijd achter de aansluitingen van de hydrant staan, voordat de hoofdafsluiter op de kop van de hydrant wordt bediend, ben je bewust van onverwachte situaties.</a:t>
            </a:r>
            <a:endParaRPr lang="nl-NL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Tijdelijke aanduiding voor dianummer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nl-NL" dirty="0">
                <a:latin typeface="+mj-lt"/>
              </a:rPr>
              <a:t>21</a:t>
            </a:r>
          </a:p>
        </p:txBody>
      </p:sp>
      <p:pic>
        <p:nvPicPr>
          <p:cNvPr id="7" name="Picture 4" descr="bedienen%20standaard%20hydra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9016" y="1780322"/>
            <a:ext cx="5077168" cy="3294758"/>
          </a:xfrm>
          <a:prstGeom prst="ellipse">
            <a:avLst/>
          </a:prstGeom>
          <a:ln w="63500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381303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9" y="431562"/>
            <a:ext cx="7156581" cy="543798"/>
          </a:xfrm>
          <a:solidFill>
            <a:srgbClr val="3333CC"/>
          </a:solidFill>
        </p:spPr>
        <p:txBody>
          <a:bodyPr>
            <a:normAutofit/>
          </a:bodyPr>
          <a:lstStyle/>
          <a:p>
            <a:pPr lvl="0" algn="ctr" defTabSz="914400" fontAlgn="base">
              <a:spcAft>
                <a:spcPct val="0"/>
              </a:spcAft>
              <a:defRPr/>
            </a:pPr>
            <a:r>
              <a:rPr lang="nl-NL" sz="3200" b="1" i="1" kern="0" dirty="0">
                <a:solidFill>
                  <a:schemeClr val="bg1"/>
                </a:solidFill>
                <a:latin typeface="+mj-lt"/>
              </a:rPr>
              <a:t>Let op uw eigen en andermans veiligheid!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199" y="1182623"/>
            <a:ext cx="8046099" cy="358464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nl-NL" sz="2000" dirty="0">
                <a:solidFill>
                  <a:srgbClr val="FF0000"/>
                </a:solidFill>
                <a:latin typeface="+mj-lt"/>
              </a:rPr>
              <a:t>Ben je bewust van een kleine kans op legionella besmetting met name bij vernevelen van kanaal- en bluswater in de zomerperiode.</a:t>
            </a:r>
          </a:p>
          <a:p>
            <a:pPr>
              <a:lnSpc>
                <a:spcPct val="80000"/>
              </a:lnSpc>
            </a:pPr>
            <a:endParaRPr lang="nl-NL" sz="2000" dirty="0">
              <a:solidFill>
                <a:srgbClr val="FF0000"/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nl-NL" sz="2000" dirty="0">
                <a:solidFill>
                  <a:srgbClr val="FF0000"/>
                </a:solidFill>
                <a:latin typeface="+mj-lt"/>
              </a:rPr>
              <a:t>Wanneer bestaat de kans op legionella besmetting?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FF0000"/>
                </a:solidFill>
                <a:latin typeface="+mj-lt"/>
              </a:rPr>
              <a:t>Bij kanaalwatertemperatuur &gt;25</a:t>
            </a:r>
            <a:r>
              <a:rPr lang="nl-NL" sz="2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°C</a:t>
            </a:r>
          </a:p>
          <a:p>
            <a:pPr marL="1085850" lvl="1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bij langdurige hoge buitenlucht temperatuur.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Bij vernevelen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nl-NL" sz="2000" dirty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nl-NL" sz="2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Neem bij twijfel de juiste voorzorgsmaatregelen.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nl-NL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nl-NL" sz="2000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5" name="Tijdelijke aanduiding voor dianummer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nl-NL" dirty="0">
                <a:latin typeface="+mj-lt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19656086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9" y="431562"/>
            <a:ext cx="7156581" cy="543798"/>
          </a:xfrm>
          <a:solidFill>
            <a:srgbClr val="3333CC"/>
          </a:solidFill>
        </p:spPr>
        <p:txBody>
          <a:bodyPr>
            <a:normAutofit/>
          </a:bodyPr>
          <a:lstStyle/>
          <a:p>
            <a:pPr lvl="0" algn="ctr" defTabSz="914400" fontAlgn="base">
              <a:spcAft>
                <a:spcPct val="0"/>
              </a:spcAft>
              <a:defRPr/>
            </a:pPr>
            <a:r>
              <a:rPr lang="nl-NL" sz="3200" b="1" i="1" kern="0" dirty="0">
                <a:solidFill>
                  <a:schemeClr val="bg1"/>
                </a:solidFill>
                <a:latin typeface="+mj-lt"/>
              </a:rPr>
              <a:t>Let op uw eigen en andermans veiligheid!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198" y="1140417"/>
            <a:ext cx="7237829" cy="3584640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nl-NL" sz="2000" spc="3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De hydrant aansluiting is voorzien van een ‘</a:t>
            </a:r>
            <a:r>
              <a:rPr lang="nl-NL" sz="2000" spc="30" dirty="0" err="1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Storz</a:t>
            </a:r>
            <a:r>
              <a:rPr lang="nl-NL" sz="2000" spc="3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nl-NL" sz="2000" spc="30" dirty="0" err="1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koppelin</a:t>
            </a:r>
            <a:r>
              <a:rPr lang="nl-NL" sz="2000" spc="3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g</a:t>
            </a:r>
            <a:r>
              <a:rPr lang="nl-NL" sz="2000" spc="3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’</a:t>
            </a:r>
            <a:r>
              <a:rPr lang="nl-NL" sz="2000" spc="30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nl-NL" sz="2000" spc="3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nl-NL" sz="2000" spc="30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zie foto type koppeling)</a:t>
            </a:r>
            <a:endParaRPr lang="nl-NL" sz="2000" spc="3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nl-NL" sz="2000" spc="30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Aansluitingen aan hydranten zoals slangen en kranen </a:t>
            </a:r>
            <a:r>
              <a:rPr lang="nl-NL" sz="2000" spc="3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moeten</a:t>
            </a:r>
            <a:r>
              <a:rPr lang="nl-NL" sz="2000" spc="30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 gemonteerd worden m.b.v. een </a:t>
            </a:r>
            <a:r>
              <a:rPr lang="nl-NL" sz="2000" spc="30" dirty="0" err="1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Storz</a:t>
            </a:r>
            <a:r>
              <a:rPr lang="nl-NL" sz="2000" spc="3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nl-NL" sz="2000" spc="30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sleutel tot aan de aanslag.</a:t>
            </a:r>
          </a:p>
          <a:p>
            <a:pPr>
              <a:lnSpc>
                <a:spcPct val="120000"/>
              </a:lnSpc>
            </a:pPr>
            <a:endParaRPr lang="nl-NL" sz="2000" spc="3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nl-NL" sz="2000" b="1" spc="3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Wanneer koppeling niet goed is aangedraaid tot aan de aanslag </a:t>
            </a:r>
          </a:p>
          <a:p>
            <a:pPr>
              <a:lnSpc>
                <a:spcPct val="120000"/>
              </a:lnSpc>
            </a:pPr>
            <a:r>
              <a:rPr lang="nl-NL" sz="2000" b="1" spc="3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bestaat de kans dat nokken van de koppeling afbreken!</a:t>
            </a:r>
          </a:p>
          <a:p>
            <a:pPr>
              <a:lnSpc>
                <a:spcPct val="80000"/>
              </a:lnSpc>
            </a:pPr>
            <a:endParaRPr lang="nl-NL" sz="2000" dirty="0">
              <a:solidFill>
                <a:srgbClr val="FF0000"/>
              </a:solidFill>
              <a:latin typeface="Cambria" pitchFamily="18" charset="0"/>
            </a:endParaRPr>
          </a:p>
          <a:p>
            <a:pPr>
              <a:lnSpc>
                <a:spcPct val="80000"/>
              </a:lnSpc>
            </a:pPr>
            <a:r>
              <a:rPr lang="nl-NL" sz="2000" b="1" dirty="0">
                <a:solidFill>
                  <a:srgbClr val="FF0000"/>
                </a:solidFill>
                <a:latin typeface="+mj-lt"/>
              </a:rPr>
              <a:t>Let op: Aansluiting aan hydrant  eerst drukloos maken voor loskoppelen!</a:t>
            </a:r>
          </a:p>
        </p:txBody>
      </p:sp>
      <p:sp>
        <p:nvSpPr>
          <p:cNvPr id="5" name="Tijdelijke aanduiding voor dianummer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nl-NL" dirty="0">
                <a:latin typeface="+mj-lt"/>
              </a:rPr>
              <a:t>23</a:t>
            </a:r>
          </a:p>
        </p:txBody>
      </p:sp>
      <p:pic>
        <p:nvPicPr>
          <p:cNvPr id="2" name="Afbeelding 1" descr="Unidelta Deltone montagesleutel, pom, 63 - 110 mm ">
            <a:extLst>
              <a:ext uri="{FF2B5EF4-FFF2-40B4-BE49-F238E27FC236}">
                <a16:creationId xmlns:a16="http://schemas.microsoft.com/office/drawing/2014/main" id="{BB947E88-9CBD-0289-4CA6-0576DF2413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87" b="18981"/>
          <a:stretch/>
        </p:blipFill>
        <p:spPr bwMode="auto">
          <a:xfrm>
            <a:off x="7274377" y="2295235"/>
            <a:ext cx="1480674" cy="7660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1681C1A-8520-AE58-78E1-A19E95B3C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5037" y="3260711"/>
            <a:ext cx="1531753" cy="156985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982D517-4670-E54D-25A1-0E6E2EC65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5044" y="1098211"/>
            <a:ext cx="1379340" cy="9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7162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9" y="431562"/>
            <a:ext cx="6891533" cy="543798"/>
          </a:xfrm>
          <a:solidFill>
            <a:srgbClr val="3333CC"/>
          </a:solidFill>
        </p:spPr>
        <p:txBody>
          <a:bodyPr>
            <a:normAutofit/>
          </a:bodyPr>
          <a:lstStyle/>
          <a:p>
            <a:pPr lvl="0" algn="ctr" defTabSz="914400" fontAlgn="base">
              <a:spcAft>
                <a:spcPct val="0"/>
              </a:spcAft>
              <a:defRPr/>
            </a:pPr>
            <a:r>
              <a:rPr lang="nl-NL" sz="3200" b="1" i="1" dirty="0">
                <a:solidFill>
                  <a:schemeClr val="bg1"/>
                </a:solidFill>
                <a:latin typeface="+mj-lt"/>
              </a:rPr>
              <a:t>Samenvatting</a:t>
            </a:r>
            <a:endParaRPr lang="nl-NL" sz="3200" b="1" i="1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199" y="984250"/>
            <a:ext cx="8046099" cy="3871945"/>
          </a:xfrm>
        </p:spPr>
        <p:txBody>
          <a:bodyPr>
            <a:normAutofit fontScale="55000" lnSpcReduction="20000"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2900" dirty="0">
                <a:solidFill>
                  <a:srgbClr val="3333CC"/>
                </a:solidFill>
                <a:latin typeface="+mj-lt"/>
              </a:rPr>
              <a:t>Gebruik hydranten alléén door geïnstrueerde personen. </a:t>
            </a:r>
            <a:r>
              <a:rPr lang="nl-NL" sz="2400" i="1" dirty="0">
                <a:solidFill>
                  <a:srgbClr val="3333CC"/>
                </a:solidFill>
                <a:latin typeface="+mj-lt"/>
              </a:rPr>
              <a:t>Herhaal frequentie 4 jaar!</a:t>
            </a:r>
          </a:p>
          <a:p>
            <a:pPr marL="342900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nl-NL" sz="2900" dirty="0">
                <a:solidFill>
                  <a:srgbClr val="3333CC"/>
                </a:solidFill>
                <a:latin typeface="+mj-lt"/>
              </a:rPr>
              <a:t>Toestemming vragen middels aanvraagformulier </a:t>
            </a:r>
          </a:p>
          <a:p>
            <a:pPr lvl="1" indent="0">
              <a:lnSpc>
                <a:spcPct val="80000"/>
              </a:lnSpc>
              <a:buNone/>
            </a:pPr>
            <a:r>
              <a:rPr lang="nl-NL" sz="2900" b="1" i="1" dirty="0">
                <a:solidFill>
                  <a:srgbClr val="3333CC"/>
                </a:solidFill>
                <a:latin typeface="+mj-lt"/>
              </a:rPr>
              <a:t>“Vrijgave hydranten…….”</a:t>
            </a:r>
            <a:r>
              <a:rPr lang="nl-NL" sz="2900" dirty="0">
                <a:solidFill>
                  <a:srgbClr val="3333CC"/>
                </a:solidFill>
                <a:latin typeface="+mj-lt"/>
              </a:rPr>
              <a:t>. 	</a:t>
            </a:r>
            <a:r>
              <a:rPr lang="nl-NL" sz="2900" i="1" u="sng" dirty="0">
                <a:solidFill>
                  <a:srgbClr val="3333CC"/>
                </a:solidFill>
                <a:latin typeface="+mj-lt"/>
              </a:rPr>
              <a:t>Via USG website</a:t>
            </a:r>
          </a:p>
          <a:p>
            <a:pPr marL="342900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nl-NL" sz="2900" dirty="0">
                <a:solidFill>
                  <a:srgbClr val="3333CC"/>
                </a:solidFill>
                <a:latin typeface="+mj-lt"/>
              </a:rPr>
              <a:t>Afsluiter(s) van hydrant </a:t>
            </a:r>
            <a:r>
              <a:rPr lang="nl-NL" sz="2900" u="sng" dirty="0">
                <a:solidFill>
                  <a:srgbClr val="3333CC"/>
                </a:solidFill>
                <a:latin typeface="+mj-lt"/>
              </a:rPr>
              <a:t>tijdens gebruik </a:t>
            </a:r>
            <a:r>
              <a:rPr lang="nl-NL" sz="2900" dirty="0">
                <a:solidFill>
                  <a:srgbClr val="3333CC"/>
                </a:solidFill>
                <a:latin typeface="+mj-lt"/>
              </a:rPr>
              <a:t>altijd geheel </a:t>
            </a:r>
            <a:r>
              <a:rPr lang="nl-NL" sz="2900" b="1" u="sng" dirty="0">
                <a:solidFill>
                  <a:srgbClr val="3333CC"/>
                </a:solidFill>
                <a:latin typeface="+mj-lt"/>
              </a:rPr>
              <a:t>open</a:t>
            </a:r>
            <a:r>
              <a:rPr lang="nl-NL" sz="2900" dirty="0">
                <a:solidFill>
                  <a:srgbClr val="3333CC"/>
                </a:solidFill>
                <a:latin typeface="+mj-lt"/>
              </a:rPr>
              <a:t> of </a:t>
            </a:r>
            <a:r>
              <a:rPr lang="nl-NL" sz="2900" b="1" u="sng" dirty="0">
                <a:solidFill>
                  <a:srgbClr val="3333CC"/>
                </a:solidFill>
                <a:latin typeface="+mj-lt"/>
              </a:rPr>
              <a:t>dicht</a:t>
            </a:r>
            <a:r>
              <a:rPr lang="nl-NL" sz="2900" dirty="0">
                <a:solidFill>
                  <a:srgbClr val="3333CC"/>
                </a:solidFill>
                <a:latin typeface="+mj-lt"/>
              </a:rPr>
              <a:t>.</a:t>
            </a:r>
          </a:p>
          <a:p>
            <a:pPr marL="108585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2700" dirty="0">
                <a:solidFill>
                  <a:srgbClr val="3333CC"/>
                </a:solidFill>
                <a:latin typeface="+mj-lt"/>
              </a:rPr>
              <a:t>Met verdeelstuk de hoeveelheid water regelen voor afname.</a:t>
            </a:r>
          </a:p>
          <a:p>
            <a:pPr>
              <a:lnSpc>
                <a:spcPct val="80000"/>
              </a:lnSpc>
            </a:pPr>
            <a:endParaRPr lang="nl-NL" sz="2900" u="sng" dirty="0">
              <a:solidFill>
                <a:srgbClr val="FF0000"/>
              </a:solidFill>
              <a:latin typeface="+mj-lt"/>
            </a:endParaRP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nl-NL" sz="2900" dirty="0">
                <a:solidFill>
                  <a:srgbClr val="3333CC"/>
                </a:solidFill>
                <a:latin typeface="+mj-lt"/>
              </a:rPr>
              <a:t>Na beëindigen werkzaamheden, hydrant uit bedrijf nemen met hoofdafsluiter.</a:t>
            </a:r>
          </a:p>
          <a:p>
            <a:pPr marL="1085850" lvl="1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nl-NL" sz="2900" dirty="0">
                <a:solidFill>
                  <a:srgbClr val="3333CC"/>
                </a:solidFill>
                <a:latin typeface="+mj-lt"/>
              </a:rPr>
              <a:t>Controleer:</a:t>
            </a:r>
          </a:p>
          <a:p>
            <a:pPr marL="1600200" lvl="2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2600" dirty="0">
                <a:solidFill>
                  <a:srgbClr val="3333CC"/>
                </a:solidFill>
                <a:latin typeface="+mj-lt"/>
              </a:rPr>
              <a:t>hoofdafsluiter geheel dicht staat, </a:t>
            </a:r>
            <a:r>
              <a:rPr lang="nl-NL" sz="2200" i="1" dirty="0">
                <a:solidFill>
                  <a:srgbClr val="3333CC"/>
                </a:solidFill>
                <a:latin typeface="+mj-lt"/>
              </a:rPr>
              <a:t>voorkom onderspoelen in de grond door lekkage,</a:t>
            </a:r>
          </a:p>
          <a:p>
            <a:pPr marL="1600200" lvl="2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2600" dirty="0">
                <a:solidFill>
                  <a:srgbClr val="3333CC"/>
                </a:solidFill>
                <a:latin typeface="+mj-lt"/>
              </a:rPr>
              <a:t>hydrant geheel afgetapt is, </a:t>
            </a:r>
            <a:r>
              <a:rPr lang="nl-NL" sz="2200" i="1" dirty="0">
                <a:solidFill>
                  <a:srgbClr val="3333CC"/>
                </a:solidFill>
                <a:latin typeface="+mj-lt"/>
              </a:rPr>
              <a:t>om vorstschade te voorkomen,</a:t>
            </a:r>
          </a:p>
          <a:p>
            <a:pPr marL="1600200" lvl="2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2600" dirty="0">
                <a:solidFill>
                  <a:srgbClr val="3333CC"/>
                </a:solidFill>
                <a:latin typeface="+mj-lt"/>
              </a:rPr>
              <a:t>afdekkappen op slangaansluitingen terug zijn geplaatst, </a:t>
            </a:r>
            <a:r>
              <a:rPr lang="nl-NL" sz="2200" i="1" dirty="0">
                <a:solidFill>
                  <a:srgbClr val="3333CC"/>
                </a:solidFill>
                <a:latin typeface="+mj-lt"/>
              </a:rPr>
              <a:t>paraat voor calamiteiten</a:t>
            </a:r>
          </a:p>
          <a:p>
            <a:pPr marL="1085850" lvl="1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nl-NL" sz="2900" dirty="0">
                <a:solidFill>
                  <a:srgbClr val="3333CC"/>
                </a:solidFill>
                <a:latin typeface="+mj-lt"/>
              </a:rPr>
              <a:t>Hydrant gebruik afmelden middels aanvraagformulier en  mailen naar; </a:t>
            </a:r>
          </a:p>
          <a:p>
            <a:pPr>
              <a:lnSpc>
                <a:spcPct val="80000"/>
              </a:lnSpc>
            </a:pPr>
            <a:endParaRPr lang="nl-NL" sz="2900" dirty="0">
              <a:solidFill>
                <a:srgbClr val="3333CC"/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nl-NL" sz="2900" dirty="0">
                <a:solidFill>
                  <a:srgbClr val="3333CC"/>
                </a:solidFill>
                <a:latin typeface="+mj-lt"/>
              </a:rPr>
              <a:t>			</a:t>
            </a:r>
            <a:r>
              <a:rPr lang="nl-NL" sz="2900" dirty="0">
                <a:solidFill>
                  <a:srgbClr val="FF0000"/>
                </a:solidFill>
                <a:latin typeface="+mj-lt"/>
              </a:rPr>
              <a:t>HWTK.bedrijfsvoering@usg.company</a:t>
            </a:r>
          </a:p>
          <a:p>
            <a:pPr>
              <a:lnSpc>
                <a:spcPct val="80000"/>
              </a:lnSpc>
            </a:pPr>
            <a:endParaRPr lang="nl-NL" sz="24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ijdelijke aanduiding voor dianummer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nl-NL" dirty="0">
                <a:latin typeface="+mj-lt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1240606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6BD82-3EC9-A531-83A1-A9E0967DA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274ACF-B511-9C59-C917-6955F0C5A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31562"/>
            <a:ext cx="6891533" cy="543798"/>
          </a:xfrm>
          <a:solidFill>
            <a:srgbClr val="3333CC"/>
          </a:solidFill>
        </p:spPr>
        <p:txBody>
          <a:bodyPr>
            <a:normAutofit/>
          </a:bodyPr>
          <a:lstStyle/>
          <a:p>
            <a:pPr algn="ctr"/>
            <a:r>
              <a:rPr lang="nl-NL" sz="3200" b="1" i="1" noProof="0" dirty="0">
                <a:solidFill>
                  <a:schemeClr val="bg1"/>
                </a:solidFill>
                <a:latin typeface="+mj-lt"/>
              </a:rPr>
              <a:t>Formulieren en communicatie</a:t>
            </a:r>
            <a:endParaRPr lang="nl-NL" sz="3200" b="1" noProof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290438-D32C-DC0A-8681-D1AA990A3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034909"/>
            <a:ext cx="8046099" cy="3584639"/>
          </a:xfrm>
        </p:spPr>
        <p:txBody>
          <a:bodyPr>
            <a:normAutofit lnSpcReduction="10000"/>
          </a:bodyPr>
          <a:lstStyle/>
          <a:p>
            <a:r>
              <a:rPr lang="nl-NL" sz="2400" b="1" dirty="0">
                <a:solidFill>
                  <a:srgbClr val="3333CC"/>
                </a:solidFill>
                <a:latin typeface="+mj-lt"/>
              </a:rPr>
              <a:t>Hydranten vrijgave voor niet calamiteiten toepassing</a:t>
            </a:r>
            <a:endParaRPr lang="nl-NL" sz="1000" dirty="0">
              <a:solidFill>
                <a:srgbClr val="3333CC"/>
              </a:solidFill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rgbClr val="3333CC"/>
                </a:solidFill>
                <a:latin typeface="+mj-lt"/>
              </a:rPr>
              <a:t>Via USG website:</a:t>
            </a:r>
            <a:r>
              <a:rPr lang="nl-NL" sz="1600" b="1" dirty="0">
                <a:solidFill>
                  <a:srgbClr val="3333CC"/>
                </a:solidFill>
                <a:latin typeface="+mj-lt"/>
              </a:rPr>
              <a:t> </a:t>
            </a:r>
            <a:r>
              <a:rPr lang="nl-NL" sz="1600" b="1" dirty="0">
                <a:solidFill>
                  <a:srgbClr val="3333CC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nl-NL" sz="1600" dirty="0">
                <a:solidFill>
                  <a:srgbClr val="3333CC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https://usg.company</a:t>
            </a:r>
            <a:endParaRPr lang="nl-NL" sz="1600" dirty="0">
              <a:solidFill>
                <a:srgbClr val="3333CC"/>
              </a:solidFill>
              <a:latin typeface="+mj-lt"/>
            </a:endParaRPr>
          </a:p>
          <a:p>
            <a:r>
              <a:rPr lang="nl-NL" sz="1600" dirty="0">
                <a:solidFill>
                  <a:srgbClr val="3333CC"/>
                </a:solidFill>
                <a:latin typeface="+mj-lt"/>
              </a:rPr>
              <a:t>Of via Chemelot intranet: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rgbClr val="800080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Formulieren &amp; </a:t>
            </a:r>
            <a:r>
              <a:rPr lang="nl-NL" sz="1600" dirty="0">
                <a:solidFill>
                  <a:srgbClr val="3333CC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Registraties</a:t>
            </a:r>
            <a:r>
              <a:rPr lang="nl-NL" sz="1600" b="1" dirty="0">
                <a:solidFill>
                  <a:srgbClr val="3333CC"/>
                </a:solidFill>
                <a:latin typeface="+mj-lt"/>
              </a:rPr>
              <a:t> </a:t>
            </a:r>
            <a:r>
              <a:rPr lang="nl-NL" sz="1600" b="1" dirty="0">
                <a:solidFill>
                  <a:srgbClr val="3333CC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nl-NL" dirty="0">
                <a:hlinkClick r:id="rId4"/>
              </a:rPr>
              <a:t>Hydranten-vrijgave voor niet-calamiteiten toepassingen - formulier</a:t>
            </a:r>
            <a:endParaRPr lang="nl-NL" sz="1800" dirty="0">
              <a:solidFill>
                <a:srgbClr val="3333CC"/>
              </a:solidFill>
              <a:latin typeface="+mj-lt"/>
            </a:endParaRPr>
          </a:p>
          <a:p>
            <a:r>
              <a:rPr lang="nl-NL" sz="1800" dirty="0">
                <a:solidFill>
                  <a:srgbClr val="3333CC"/>
                </a:solidFill>
                <a:latin typeface="+mj-lt"/>
              </a:rPr>
              <a:t>Aanvraagformulier opsturen naar: </a:t>
            </a:r>
            <a:r>
              <a:rPr lang="nl-NL" sz="1800" dirty="0" err="1">
                <a:solidFill>
                  <a:srgbClr val="0000FF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HWTK.bedrijfsvoering@usg.</a:t>
            </a:r>
            <a:r>
              <a:rPr lang="nl-NL" sz="1800" dirty="0" err="1">
                <a:solidFill>
                  <a:srgbClr val="3333CC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company</a:t>
            </a:r>
            <a:endParaRPr lang="nl-NL" sz="1800" dirty="0">
              <a:solidFill>
                <a:srgbClr val="3333CC"/>
              </a:solidFill>
              <a:latin typeface="+mj-lt"/>
            </a:endParaRPr>
          </a:p>
          <a:p>
            <a:endParaRPr lang="nl-NL" sz="1800" dirty="0">
              <a:solidFill>
                <a:srgbClr val="3333CC"/>
              </a:solidFill>
              <a:latin typeface="+mj-lt"/>
            </a:endParaRPr>
          </a:p>
          <a:p>
            <a:r>
              <a:rPr lang="nl-NL" sz="1800" b="1" dirty="0">
                <a:solidFill>
                  <a:srgbClr val="3333CC"/>
                </a:solidFill>
                <a:latin typeface="+mj-lt"/>
              </a:rPr>
              <a:t>Management of Change (</a:t>
            </a:r>
            <a:r>
              <a:rPr lang="nl-NL" sz="1800" b="1" dirty="0" err="1">
                <a:solidFill>
                  <a:srgbClr val="3333CC"/>
                </a:solidFill>
              </a:rPr>
              <a:t>MoC</a:t>
            </a:r>
            <a:r>
              <a:rPr lang="nl-NL" sz="1800" b="1" dirty="0">
                <a:solidFill>
                  <a:srgbClr val="3333CC"/>
                </a:solidFill>
              </a:rPr>
              <a:t> )</a:t>
            </a:r>
            <a:endParaRPr lang="nl-NL" sz="1800" b="1" dirty="0">
              <a:solidFill>
                <a:srgbClr val="3333CC"/>
              </a:solidFill>
              <a:latin typeface="+mj-lt"/>
            </a:endParaRPr>
          </a:p>
          <a:p>
            <a:r>
              <a:rPr lang="nl-NL" sz="1800" dirty="0">
                <a:solidFill>
                  <a:srgbClr val="3333CC"/>
                </a:solidFill>
                <a:latin typeface="+mj-lt"/>
              </a:rPr>
              <a:t>Opsturen naar: </a:t>
            </a:r>
            <a:r>
              <a:rPr lang="nl-NL" sz="1800" u="sng" spc="30" dirty="0" err="1">
                <a:solidFill>
                  <a:srgbClr val="3333CC"/>
                </a:solidFill>
                <a:latin typeface="+mj-lt"/>
                <a:ea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aanvragen.hydranten@usg.company</a:t>
            </a:r>
            <a:r>
              <a:rPr lang="nl-NL" sz="1800" spc="30" dirty="0">
                <a:solidFill>
                  <a:srgbClr val="3333CC"/>
                </a:solidFill>
                <a:latin typeface="+mj-lt"/>
                <a:ea typeface="Calibri" panose="020F0502020204030204" pitchFamily="34" charset="0"/>
              </a:rPr>
              <a:t> </a:t>
            </a:r>
          </a:p>
          <a:p>
            <a:endParaRPr lang="nl-NL" sz="1800" spc="30" dirty="0">
              <a:solidFill>
                <a:srgbClr val="3333CC"/>
              </a:solidFill>
              <a:latin typeface="+mj-lt"/>
              <a:ea typeface="Calibri" panose="020F0502020204030204" pitchFamily="34" charset="0"/>
            </a:endParaRPr>
          </a:p>
          <a:p>
            <a:r>
              <a:rPr lang="nl-NL" sz="1800" spc="30" dirty="0">
                <a:solidFill>
                  <a:srgbClr val="3333CC"/>
                </a:solidFill>
                <a:latin typeface="+mj-lt"/>
                <a:ea typeface="Calibri" panose="020F0502020204030204" pitchFamily="34" charset="0"/>
              </a:rPr>
              <a:t>Instructie beheer en voor herhaling training: </a:t>
            </a:r>
            <a:r>
              <a:rPr lang="nl-NL" sz="1800" spc="30" dirty="0" err="1">
                <a:solidFill>
                  <a:srgbClr val="3333CC"/>
                </a:solidFill>
                <a:latin typeface="+mj-lt"/>
                <a:ea typeface="Calibri" panose="020F0502020204030204" pitchFamily="34" charset="0"/>
                <a:hlinkClick r:id="rId7"/>
              </a:rPr>
              <a:t>thei.peters@usg.company</a:t>
            </a:r>
            <a:endParaRPr lang="nl-NL" sz="1800" spc="30" dirty="0">
              <a:solidFill>
                <a:srgbClr val="3333CC"/>
              </a:solidFill>
              <a:latin typeface="+mj-lt"/>
              <a:ea typeface="Calibri" panose="020F0502020204030204" pitchFamily="34" charset="0"/>
            </a:endParaRPr>
          </a:p>
          <a:p>
            <a:r>
              <a:rPr lang="nl-NL" sz="1800" spc="30" dirty="0">
                <a:solidFill>
                  <a:srgbClr val="3333CC"/>
                </a:solidFill>
                <a:latin typeface="+mj-lt"/>
                <a:ea typeface="Calibri" panose="020F0502020204030204" pitchFamily="34" charset="0"/>
              </a:rPr>
              <a:t>Mobiel: 06- 10 07 84 06 </a:t>
            </a:r>
          </a:p>
          <a:p>
            <a:endParaRPr lang="nl-NL" sz="1800" dirty="0">
              <a:solidFill>
                <a:srgbClr val="3333CC"/>
              </a:solidFill>
              <a:latin typeface="+mj-lt"/>
            </a:endParaRPr>
          </a:p>
          <a:p>
            <a:endParaRPr lang="nl-NL" sz="1000" dirty="0">
              <a:solidFill>
                <a:srgbClr val="3333CC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nl-NL" sz="2400" dirty="0">
              <a:solidFill>
                <a:srgbClr val="3333CC"/>
              </a:solidFill>
              <a:latin typeface="+mj-lt"/>
            </a:endParaRPr>
          </a:p>
        </p:txBody>
      </p:sp>
      <p:sp>
        <p:nvSpPr>
          <p:cNvPr id="5" name="Tijdelijke aanduiding voor dianummer 1">
            <a:extLst>
              <a:ext uri="{FF2B5EF4-FFF2-40B4-BE49-F238E27FC236}">
                <a16:creationId xmlns:a16="http://schemas.microsoft.com/office/drawing/2014/main" id="{023D5283-4337-6E14-FE63-672841A27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nl-NL" dirty="0">
                <a:latin typeface="+mj-lt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1588228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9" y="431562"/>
            <a:ext cx="6891533" cy="543798"/>
          </a:xfrm>
          <a:solidFill>
            <a:srgbClr val="3333CC"/>
          </a:solidFill>
        </p:spPr>
        <p:txBody>
          <a:bodyPr>
            <a:normAutofit/>
          </a:bodyPr>
          <a:lstStyle/>
          <a:p>
            <a:pPr algn="ctr"/>
            <a:r>
              <a:rPr lang="nl-NL" sz="3200" b="1" i="1" dirty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nl-NL" sz="3200" b="1" i="1" dirty="0">
                <a:solidFill>
                  <a:schemeClr val="bg1"/>
                </a:solidFill>
                <a:latin typeface="+mj-lt"/>
              </a:rPr>
              <a:t>(her)Instructie </a:t>
            </a:r>
            <a:endParaRPr lang="nl-NL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199" y="1182624"/>
            <a:ext cx="7113038" cy="3499104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3333CC"/>
                </a:solidFill>
                <a:latin typeface="+mj-lt"/>
              </a:rPr>
              <a:t>Aanvraag (her)instructie hydranten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3333CC"/>
                </a:solidFill>
                <a:latin typeface="+mj-lt"/>
              </a:rPr>
              <a:t>Instructie via persoonlijk opleidingsprofiel is ook mogelijk.</a:t>
            </a:r>
          </a:p>
          <a:p>
            <a:endParaRPr lang="nl-NL" sz="3200" dirty="0">
              <a:solidFill>
                <a:srgbClr val="3333CC"/>
              </a:solidFill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3333CC"/>
                </a:solidFill>
                <a:latin typeface="+mj-lt"/>
              </a:rPr>
              <a:t>Praktijkinstructeur USG</a:t>
            </a:r>
          </a:p>
          <a:p>
            <a:pPr lvl="1"/>
            <a:r>
              <a:rPr lang="nl-NL" sz="2800" dirty="0">
                <a:solidFill>
                  <a:srgbClr val="3333CC"/>
                </a:solidFill>
                <a:latin typeface="+mj-lt"/>
              </a:rPr>
              <a:t>Mobiel: 06-10078406</a:t>
            </a:r>
          </a:p>
          <a:p>
            <a:pPr lvl="1"/>
            <a:r>
              <a:rPr lang="nl-NL" sz="2800" dirty="0">
                <a:solidFill>
                  <a:srgbClr val="3333CC"/>
                </a:solidFill>
                <a:latin typeface="+mj-lt"/>
              </a:rPr>
              <a:t>E-mail: </a:t>
            </a:r>
            <a:r>
              <a:rPr lang="nl-NL" sz="2800" dirty="0" err="1">
                <a:solidFill>
                  <a:srgbClr val="3333CC"/>
                </a:solidFill>
                <a:latin typeface="+mj-lt"/>
              </a:rPr>
              <a:t>thei.peters@usg.company</a:t>
            </a:r>
            <a:endParaRPr lang="nl-NL" sz="2800" dirty="0">
              <a:solidFill>
                <a:srgbClr val="3333CC"/>
              </a:solidFill>
              <a:latin typeface="+mj-lt"/>
            </a:endParaRPr>
          </a:p>
          <a:p>
            <a:endParaRPr lang="nl-NL" dirty="0">
              <a:latin typeface="+mj-lt"/>
            </a:endParaRPr>
          </a:p>
          <a:p>
            <a:r>
              <a:rPr lang="nl-NL" sz="3000" dirty="0">
                <a:solidFill>
                  <a:srgbClr val="FF0000"/>
                </a:solidFill>
                <a:latin typeface="+mj-lt"/>
              </a:rPr>
              <a:t>Geldigheidsduur tot her instructie 4 jaar.</a:t>
            </a: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dirty="0">
                <a:latin typeface="+mj-lt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40406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9" y="431562"/>
            <a:ext cx="6891533" cy="543798"/>
          </a:xfrm>
          <a:solidFill>
            <a:srgbClr val="3333CC"/>
          </a:solidFill>
        </p:spPr>
        <p:txBody>
          <a:bodyPr>
            <a:normAutofit/>
          </a:bodyPr>
          <a:lstStyle/>
          <a:p>
            <a:pPr algn="ctr"/>
            <a:r>
              <a:rPr lang="nl-NL" sz="3200" b="1" i="1" dirty="0">
                <a:solidFill>
                  <a:schemeClr val="bg1"/>
                </a:solidFill>
                <a:latin typeface="+mj-lt"/>
              </a:rPr>
              <a:t>Hydranten: wist u dat......?</a:t>
            </a:r>
            <a:endParaRPr lang="nl-NL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199" y="1182624"/>
            <a:ext cx="8046099" cy="3499104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3333CC"/>
                </a:solidFill>
                <a:latin typeface="+mj-lt"/>
              </a:rPr>
              <a:t>Er op het Chemelot terrein circa 1100 hydranten staan, welke </a:t>
            </a:r>
            <a:r>
              <a:rPr lang="nl-NL" sz="3200" b="1" u="sng" dirty="0">
                <a:solidFill>
                  <a:srgbClr val="3333CC"/>
                </a:solidFill>
                <a:latin typeface="+mj-lt"/>
              </a:rPr>
              <a:t>primair</a:t>
            </a:r>
            <a:r>
              <a:rPr lang="nl-NL" sz="3200" b="1" dirty="0">
                <a:solidFill>
                  <a:srgbClr val="3333CC"/>
                </a:solidFill>
                <a:latin typeface="+mj-lt"/>
              </a:rPr>
              <a:t> </a:t>
            </a:r>
            <a:r>
              <a:rPr lang="nl-NL" sz="3200" dirty="0">
                <a:solidFill>
                  <a:srgbClr val="3333CC"/>
                </a:solidFill>
                <a:latin typeface="+mj-lt"/>
              </a:rPr>
              <a:t>bedoeld zijn voor calamiteiten bestrijding.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3333CC"/>
                </a:solidFill>
                <a:latin typeface="+mj-lt"/>
              </a:rPr>
              <a:t>Hydranten met regelmaat door Site-users gebruikt worden voor spoel- en reiniging werkzaamheden.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3333CC"/>
                </a:solidFill>
                <a:latin typeface="+mj-lt"/>
              </a:rPr>
              <a:t>Bij schade aan Hydranten de calamiteiten voorziening niet beschikbaar is.</a:t>
            </a:r>
          </a:p>
        </p:txBody>
      </p:sp>
      <p:sp>
        <p:nvSpPr>
          <p:cNvPr id="5" name="Tijdelijke aanduiding voor dianummer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nl-NL" dirty="0">
                <a:latin typeface="+mj-lt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90612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9" y="431562"/>
            <a:ext cx="6891533" cy="543798"/>
          </a:xfrm>
          <a:solidFill>
            <a:srgbClr val="3333CC"/>
          </a:solidFill>
        </p:spPr>
        <p:txBody>
          <a:bodyPr>
            <a:normAutofit/>
          </a:bodyPr>
          <a:lstStyle/>
          <a:p>
            <a:pPr algn="ctr"/>
            <a:r>
              <a:rPr lang="nl-NL" sz="3200" b="1" i="1" dirty="0">
                <a:solidFill>
                  <a:schemeClr val="bg1"/>
                </a:solidFill>
                <a:latin typeface="+mj-lt"/>
              </a:rPr>
              <a:t>Beheersmaatregelen</a:t>
            </a:r>
            <a:endParaRPr lang="nl-NL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199" y="1182623"/>
            <a:ext cx="8046099" cy="3584639"/>
          </a:xfrm>
        </p:spPr>
        <p:txBody>
          <a:bodyPr>
            <a:norm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rgbClr val="3333CC"/>
                </a:solidFill>
                <a:latin typeface="+mj-lt"/>
              </a:rPr>
              <a:t>Bij calamiteiten dient het hydrant gebruik op de betreffende locatie onmiddellijk worden beëindigd. </a:t>
            </a:r>
          </a:p>
          <a:p>
            <a:pPr>
              <a:lnSpc>
                <a:spcPct val="90000"/>
              </a:lnSpc>
            </a:pPr>
            <a:endParaRPr lang="nl-NL" sz="1800" i="1" dirty="0">
              <a:solidFill>
                <a:srgbClr val="3333CC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nl-NL" sz="1800" i="1" dirty="0">
                <a:solidFill>
                  <a:srgbClr val="FF0000"/>
                </a:solidFill>
                <a:latin typeface="+mj-lt"/>
              </a:rPr>
              <a:t>Calamiteiten worden omgeroepen via de omroepinstallatie door de centrale meldkamer (CMPP)</a:t>
            </a:r>
          </a:p>
          <a:p>
            <a:pPr>
              <a:lnSpc>
                <a:spcPct val="90000"/>
              </a:lnSpc>
            </a:pPr>
            <a:endParaRPr lang="nl-NL" sz="1800" i="1" dirty="0">
              <a:solidFill>
                <a:srgbClr val="FF0000"/>
              </a:solidFill>
              <a:latin typeface="+mj-lt"/>
            </a:endParaRP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rgbClr val="3333CC"/>
                </a:solidFill>
                <a:latin typeface="+mj-lt"/>
              </a:rPr>
              <a:t>Wanneer een hydrant niet volgens de voorschriften wordt gebruikt of  is weggezet en er schade is ontstaan,  wordt dit op de gebruiker verhaald middels een schadeclaim.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nl-NL" sz="1800" dirty="0">
              <a:solidFill>
                <a:srgbClr val="3333CC"/>
              </a:solidFill>
              <a:latin typeface="+mj-lt"/>
            </a:endParaRP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l-NL" sz="1800" i="1" dirty="0">
                <a:solidFill>
                  <a:srgbClr val="3333CC"/>
                </a:solidFill>
                <a:latin typeface="+mj-lt"/>
              </a:rPr>
              <a:t>Na terugmelding neemt USG steekproeven om te controleren of de hydrant op de juiste manier uit bedrijf is genomen en nog naar behoren functioneert!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nl-NL" sz="1800" dirty="0">
              <a:solidFill>
                <a:srgbClr val="3333CC"/>
              </a:solidFill>
              <a:latin typeface="+mj-lt"/>
            </a:endParaRPr>
          </a:p>
        </p:txBody>
      </p:sp>
      <p:sp>
        <p:nvSpPr>
          <p:cNvPr id="5" name="Tijdelijke aanduiding voor dianummer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nl-NL" dirty="0">
                <a:latin typeface="+mj-lt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409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9" y="431562"/>
            <a:ext cx="6891533" cy="543798"/>
          </a:xfrm>
          <a:solidFill>
            <a:srgbClr val="3333CC"/>
          </a:solidFill>
        </p:spPr>
        <p:txBody>
          <a:bodyPr>
            <a:normAutofit/>
          </a:bodyPr>
          <a:lstStyle/>
          <a:p>
            <a:pPr algn="ctr"/>
            <a:r>
              <a:rPr lang="nl-NL" sz="3200" b="1" i="1" dirty="0">
                <a:solidFill>
                  <a:schemeClr val="bg1"/>
                </a:solidFill>
                <a:latin typeface="+mj-lt"/>
              </a:rPr>
              <a:t>Meldingsplicht</a:t>
            </a:r>
            <a:endParaRPr lang="nl-NL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199" y="1182623"/>
            <a:ext cx="8046099" cy="3584639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nl-NL" sz="3200" dirty="0">
                <a:solidFill>
                  <a:srgbClr val="3333CC"/>
                </a:solidFill>
                <a:latin typeface="+mj-lt"/>
              </a:rPr>
              <a:t>Melden bij afwijkingen, zoals;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3333CC"/>
                </a:solidFill>
                <a:latin typeface="+mj-lt"/>
              </a:rPr>
              <a:t>Grond rondom hydrant verzadigd is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3333CC"/>
                </a:solidFill>
                <a:latin typeface="+mj-lt"/>
              </a:rPr>
              <a:t>Hydrant zwaar te bedienen is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3333CC"/>
                </a:solidFill>
                <a:latin typeface="+mj-lt"/>
              </a:rPr>
              <a:t>Zichtbare schade is ontstaan aan hydrant</a:t>
            </a:r>
          </a:p>
          <a:p>
            <a:pPr>
              <a:lnSpc>
                <a:spcPct val="90000"/>
              </a:lnSpc>
            </a:pPr>
            <a:endParaRPr lang="nl-NL" sz="2800" dirty="0"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nl-NL" sz="2800" dirty="0">
                <a:solidFill>
                  <a:srgbClr val="FF0000"/>
                </a:solidFill>
                <a:latin typeface="+mj-lt"/>
              </a:rPr>
              <a:t>Melden: </a:t>
            </a:r>
          </a:p>
          <a:p>
            <a:pPr>
              <a:lnSpc>
                <a:spcPct val="90000"/>
              </a:lnSpc>
            </a:pPr>
            <a:r>
              <a:rPr lang="nl-NL" sz="2400" dirty="0">
                <a:solidFill>
                  <a:srgbClr val="FF0000"/>
                </a:solidFill>
                <a:latin typeface="+mj-lt"/>
              </a:rPr>
              <a:t>		HWTK DIS(distributie) TEL: 046-7021121</a:t>
            </a:r>
          </a:p>
          <a:p>
            <a:pPr>
              <a:lnSpc>
                <a:spcPct val="90000"/>
              </a:lnSpc>
            </a:pPr>
            <a:r>
              <a:rPr lang="nl-NL" sz="2800" dirty="0">
                <a:solidFill>
                  <a:srgbClr val="FF0000"/>
                </a:solidFill>
                <a:latin typeface="+mj-lt"/>
              </a:rPr>
              <a:t>		</a:t>
            </a:r>
            <a:r>
              <a:rPr lang="nl-NL" sz="2400" dirty="0">
                <a:solidFill>
                  <a:srgbClr val="FF0000"/>
                </a:solidFill>
                <a:latin typeface="+mj-lt"/>
              </a:rPr>
              <a:t>HWTK.bedrijfsvoering@usg.company</a:t>
            </a:r>
          </a:p>
        </p:txBody>
      </p:sp>
      <p:sp>
        <p:nvSpPr>
          <p:cNvPr id="5" name="Tijdelijke aanduiding voor dianummer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nl-NL" dirty="0">
                <a:latin typeface="+mj-lt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0969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9" y="431562"/>
            <a:ext cx="6891533" cy="543798"/>
          </a:xfrm>
          <a:solidFill>
            <a:srgbClr val="3333CC"/>
          </a:solidFill>
        </p:spPr>
        <p:txBody>
          <a:bodyPr>
            <a:normAutofit/>
          </a:bodyPr>
          <a:lstStyle/>
          <a:p>
            <a:pPr algn="ctr"/>
            <a:r>
              <a:rPr lang="nl-NL" sz="3200" b="1" i="1" dirty="0">
                <a:solidFill>
                  <a:schemeClr val="bg1"/>
                </a:solidFill>
                <a:latin typeface="+mj-lt"/>
              </a:rPr>
              <a:t>Procedure gebruik Hydranten</a:t>
            </a:r>
            <a:endParaRPr lang="nl-NL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199" y="1182623"/>
            <a:ext cx="8046099" cy="3584639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3333CC"/>
                </a:solidFill>
                <a:latin typeface="+mj-lt"/>
              </a:rPr>
              <a:t>Bediening alléén door geïnstrueerde personen.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3333CC"/>
                </a:solidFill>
                <a:latin typeface="+mj-lt"/>
              </a:rPr>
              <a:t>Toestemming  vragen via Website USG Geleen of via Chemelot intranet</a:t>
            </a:r>
          </a:p>
          <a:p>
            <a:pPr algn="ctr"/>
            <a:r>
              <a:rPr lang="nl-NL" sz="3200" b="1" dirty="0">
                <a:solidFill>
                  <a:srgbClr val="3333CC"/>
                </a:solidFill>
                <a:latin typeface="+mj-lt"/>
              </a:rPr>
              <a:t>“</a:t>
            </a:r>
            <a:r>
              <a:rPr lang="nl-NL" sz="2400" b="1" dirty="0">
                <a:solidFill>
                  <a:srgbClr val="3333CC"/>
                </a:solidFill>
                <a:latin typeface="+mj-lt"/>
              </a:rPr>
              <a:t>Hydranten vrijgave voor niet calamiteiten toepassing” </a:t>
            </a:r>
          </a:p>
          <a:p>
            <a:endParaRPr lang="nl-NL" sz="1000" dirty="0">
              <a:solidFill>
                <a:srgbClr val="FF0000"/>
              </a:solidFill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rgbClr val="FF0000"/>
                </a:solidFill>
                <a:latin typeface="+mj-lt"/>
              </a:rPr>
              <a:t>Digitaal via USG website: </a:t>
            </a:r>
            <a:endParaRPr lang="nl-NL" sz="1600" b="1" dirty="0">
              <a:solidFill>
                <a:srgbClr val="FF0000"/>
              </a:solidFill>
              <a:latin typeface="+mj-lt"/>
            </a:endParaRPr>
          </a:p>
          <a:p>
            <a:pPr marL="1028700" lvl="1">
              <a:buFont typeface="Wingdings" panose="05000000000000000000" pitchFamily="2" charset="2"/>
              <a:buChar char="Ø"/>
            </a:pPr>
            <a:r>
              <a:rPr lang="nl-NL" sz="1600" dirty="0">
                <a:solidFill>
                  <a:srgbClr val="3333CC"/>
                </a:solidFill>
                <a:latin typeface="+mj-lt"/>
                <a:hlinkClick r:id="rId2"/>
              </a:rPr>
              <a:t>https://usg.company</a:t>
            </a:r>
            <a:endParaRPr lang="nl-NL" sz="1600" dirty="0">
              <a:solidFill>
                <a:srgbClr val="3333CC"/>
              </a:solidFill>
              <a:latin typeface="+mj-lt"/>
            </a:endParaRPr>
          </a:p>
          <a:p>
            <a:r>
              <a:rPr lang="nl-NL" sz="1600" dirty="0">
                <a:solidFill>
                  <a:srgbClr val="3333CC"/>
                </a:solidFill>
                <a:latin typeface="+mj-lt"/>
              </a:rPr>
              <a:t>Of via Chemelot intranet: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1600" dirty="0">
                <a:hlinkClick r:id="rId3"/>
              </a:rPr>
              <a:t>Formulieren &amp; Registraties</a:t>
            </a:r>
            <a:endParaRPr lang="nl-NL" sz="1600" b="1" dirty="0">
              <a:solidFill>
                <a:srgbClr val="3333CC"/>
              </a:solidFill>
              <a:latin typeface="+mj-lt"/>
            </a:endParaRPr>
          </a:p>
          <a:p>
            <a:pPr marL="1085850" lvl="1" indent="-342900">
              <a:buFont typeface="Wingdings" panose="05000000000000000000" pitchFamily="2" charset="2"/>
              <a:buChar char="Ø"/>
            </a:pPr>
            <a:r>
              <a:rPr lang="nl-NL" sz="1600" dirty="0">
                <a:solidFill>
                  <a:srgbClr val="3333CC"/>
                </a:solidFill>
                <a:latin typeface="+mj-lt"/>
                <a:hlinkClick r:id="rId4"/>
              </a:rPr>
              <a:t>Hydranten-vrijgave voor niet-calamiteit toepassingen – formulier</a:t>
            </a:r>
            <a:endParaRPr lang="nl-NL" sz="1600" dirty="0">
              <a:solidFill>
                <a:srgbClr val="3333CC"/>
              </a:solidFill>
              <a:latin typeface="+mj-lt"/>
            </a:endParaRPr>
          </a:p>
          <a:p>
            <a:endParaRPr lang="nl-NL" sz="1000" dirty="0">
              <a:solidFill>
                <a:srgbClr val="FF0000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nl-NL" sz="24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ijdelijke aanduiding voor dianummer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nl-NL" dirty="0">
                <a:latin typeface="+mj-lt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171196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9" y="431562"/>
            <a:ext cx="6891533" cy="543798"/>
          </a:xfrm>
          <a:solidFill>
            <a:srgbClr val="3333CC"/>
          </a:solidFill>
        </p:spPr>
        <p:txBody>
          <a:bodyPr>
            <a:normAutofit/>
          </a:bodyPr>
          <a:lstStyle/>
          <a:p>
            <a:pPr algn="ctr"/>
            <a:r>
              <a:rPr lang="nl-NL" sz="3200" b="1" i="1" dirty="0">
                <a:solidFill>
                  <a:schemeClr val="bg1"/>
                </a:solidFill>
                <a:latin typeface="+mj-lt"/>
              </a:rPr>
              <a:t>Formulier vrijgave Hydranten </a:t>
            </a:r>
            <a:endParaRPr lang="nl-NL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199" y="1182623"/>
            <a:ext cx="8046099" cy="3584639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3333CC"/>
                </a:solidFill>
                <a:latin typeface="+mj-lt"/>
              </a:rPr>
              <a:t>Digitaal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3333CC"/>
                </a:solidFill>
                <a:latin typeface="+mj-lt"/>
              </a:rPr>
              <a:t>Formulier AL14 </a:t>
            </a:r>
            <a:r>
              <a:rPr lang="nl-NL" sz="1800" dirty="0">
                <a:solidFill>
                  <a:srgbClr val="3333CC"/>
                </a:solidFill>
                <a:latin typeface="+mj-lt"/>
              </a:rPr>
              <a:t>(zie afbeelding)</a:t>
            </a:r>
          </a:p>
          <a:p>
            <a:r>
              <a:rPr lang="nl-NL" sz="2800" dirty="0">
                <a:solidFill>
                  <a:srgbClr val="3333CC"/>
                </a:solidFill>
                <a:latin typeface="+mj-lt"/>
              </a:rPr>
              <a:t>			mailen naar;</a:t>
            </a:r>
          </a:p>
          <a:p>
            <a:endParaRPr lang="nl-NL" sz="2800" dirty="0">
              <a:solidFill>
                <a:srgbClr val="3333CC"/>
              </a:solidFill>
              <a:latin typeface="+mj-lt"/>
            </a:endParaRPr>
          </a:p>
          <a:p>
            <a:r>
              <a:rPr lang="nl-NL" sz="2400" i="1" dirty="0">
                <a:solidFill>
                  <a:srgbClr val="3333CC"/>
                </a:solidFill>
                <a:latin typeface="+mj-lt"/>
              </a:rPr>
              <a:t>HWTK.bedrijfsvoering@usg.company</a:t>
            </a:r>
          </a:p>
          <a:p>
            <a:endParaRPr lang="nl-NL" sz="2800" dirty="0">
              <a:solidFill>
                <a:srgbClr val="3333CC"/>
              </a:solidFill>
              <a:latin typeface="+mj-lt"/>
            </a:endParaRPr>
          </a:p>
          <a:p>
            <a:r>
              <a:rPr lang="nl-NL" sz="2200" i="1" dirty="0">
                <a:solidFill>
                  <a:srgbClr val="3333CC"/>
                </a:solidFill>
                <a:latin typeface="+mj-lt"/>
              </a:rPr>
              <a:t>HWTK-DIS (distributie)</a:t>
            </a:r>
          </a:p>
          <a:p>
            <a:r>
              <a:rPr lang="nl-NL" sz="2200" i="1" dirty="0">
                <a:solidFill>
                  <a:srgbClr val="3333CC"/>
                </a:solidFill>
                <a:latin typeface="+mj-lt"/>
              </a:rPr>
              <a:t>TEL: 046-7021121</a:t>
            </a:r>
          </a:p>
          <a:p>
            <a:pPr>
              <a:lnSpc>
                <a:spcPct val="90000"/>
              </a:lnSpc>
            </a:pPr>
            <a:endParaRPr lang="nl-NL" sz="24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ijdelijke aanduiding voor dianummer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nl-NL" dirty="0">
                <a:latin typeface="+mj-lt"/>
              </a:rPr>
              <a:t>6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60B75F7-EC05-F076-28EA-937EFA7F5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4720" y="1028412"/>
            <a:ext cx="2728578" cy="3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921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9" y="431562"/>
            <a:ext cx="6891533" cy="543798"/>
          </a:xfrm>
          <a:solidFill>
            <a:srgbClr val="3333CC"/>
          </a:solidFill>
        </p:spPr>
        <p:txBody>
          <a:bodyPr>
            <a:normAutofit/>
          </a:bodyPr>
          <a:lstStyle/>
          <a:p>
            <a:pPr algn="ctr"/>
            <a:r>
              <a:rPr lang="nl-NL" sz="3200" b="1" i="1" dirty="0">
                <a:solidFill>
                  <a:schemeClr val="bg1"/>
                </a:solidFill>
                <a:latin typeface="+mj-lt"/>
              </a:rPr>
              <a:t>MOC Procedure</a:t>
            </a:r>
            <a:endParaRPr lang="nl-NL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199" y="1182623"/>
            <a:ext cx="8046099" cy="3206497"/>
          </a:xfrm>
        </p:spPr>
        <p:txBody>
          <a:bodyPr>
            <a:normAutofit/>
          </a:bodyPr>
          <a:lstStyle/>
          <a:p>
            <a:r>
              <a:rPr lang="nl-NL" sz="2000" dirty="0">
                <a:solidFill>
                  <a:srgbClr val="3333CC"/>
                </a:solidFill>
                <a:latin typeface="+mj-lt"/>
              </a:rPr>
              <a:t>Voordat een vaste verbinding wordt gemaakt met een brandslang tussen een hydrant en een systeem/installatie dient de “</a:t>
            </a:r>
            <a:r>
              <a:rPr lang="nl-NL" sz="2000" dirty="0">
                <a:solidFill>
                  <a:srgbClr val="C00000"/>
                </a:solidFill>
                <a:latin typeface="+mj-lt"/>
              </a:rPr>
              <a:t>*</a:t>
            </a:r>
            <a:r>
              <a:rPr lang="nl-NL" sz="2000" b="1" i="1" dirty="0" err="1">
                <a:solidFill>
                  <a:srgbClr val="3333CC"/>
                </a:solidFill>
                <a:latin typeface="+mj-lt"/>
              </a:rPr>
              <a:t>MoC</a:t>
            </a:r>
            <a:r>
              <a:rPr lang="nl-NL" sz="2000" b="1" i="1" dirty="0">
                <a:solidFill>
                  <a:srgbClr val="3333CC"/>
                </a:solidFill>
                <a:latin typeface="+mj-lt"/>
              </a:rPr>
              <a:t> procedure” </a:t>
            </a:r>
            <a:r>
              <a:rPr lang="nl-NL" sz="2000" dirty="0">
                <a:solidFill>
                  <a:srgbClr val="3333CC"/>
                </a:solidFill>
                <a:latin typeface="+mj-lt"/>
              </a:rPr>
              <a:t>gevolgd te worden door de site-user.</a:t>
            </a:r>
          </a:p>
          <a:p>
            <a:r>
              <a:rPr lang="nl-NL" sz="2000" dirty="0">
                <a:solidFill>
                  <a:srgbClr val="3333CC"/>
                </a:solidFill>
                <a:latin typeface="+mj-lt"/>
              </a:rPr>
              <a:t>Betreffende site-user stelt </a:t>
            </a:r>
            <a:r>
              <a:rPr lang="nl-NL" sz="2000" dirty="0" err="1">
                <a:solidFill>
                  <a:srgbClr val="3333CC"/>
                </a:solidFill>
                <a:latin typeface="+mj-lt"/>
              </a:rPr>
              <a:t>MoC</a:t>
            </a:r>
            <a:r>
              <a:rPr lang="nl-NL" sz="2000" dirty="0">
                <a:solidFill>
                  <a:srgbClr val="3333CC"/>
                </a:solidFill>
                <a:latin typeface="+mj-lt"/>
              </a:rPr>
              <a:t> op en stuurt deze naar USG ter beoordeling voor definitieve goedkeuring en aansluiting.</a:t>
            </a:r>
          </a:p>
          <a:p>
            <a:endParaRPr lang="nl-NL" sz="2000" dirty="0">
              <a:solidFill>
                <a:srgbClr val="3333CC"/>
              </a:solidFill>
              <a:latin typeface="+mj-lt"/>
            </a:endParaRPr>
          </a:p>
          <a:p>
            <a:r>
              <a:rPr lang="nl-NL" sz="2000" dirty="0">
                <a:solidFill>
                  <a:srgbClr val="3333CC"/>
                </a:solidFill>
                <a:latin typeface="+mj-lt"/>
              </a:rPr>
              <a:t>Opsturen naar: </a:t>
            </a:r>
            <a:r>
              <a:rPr lang="nl-NL" sz="2000" u="sng" spc="30" dirty="0" err="1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aanvragen.hydranten@usg.company</a:t>
            </a:r>
            <a:r>
              <a:rPr lang="nl-NL" sz="2000" spc="3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endParaRPr lang="nl-NL" sz="1800" i="1" spc="30" dirty="0">
              <a:solidFill>
                <a:srgbClr val="FF0000"/>
              </a:solidFill>
              <a:latin typeface="+mj-lt"/>
              <a:ea typeface="Calibri" panose="020F0502020204030204" pitchFamily="34" charset="0"/>
            </a:endParaRPr>
          </a:p>
          <a:p>
            <a:r>
              <a:rPr lang="nl-NL" sz="1800" dirty="0">
                <a:solidFill>
                  <a:srgbClr val="C00000"/>
                </a:solidFill>
              </a:rPr>
              <a:t>*</a:t>
            </a:r>
            <a:r>
              <a:rPr lang="nl-NL" sz="1800" i="1" spc="30" dirty="0" err="1">
                <a:solidFill>
                  <a:srgbClr val="3333CC"/>
                </a:solidFill>
                <a:latin typeface="+mj-lt"/>
                <a:ea typeface="Calibri" panose="020F0502020204030204" pitchFamily="34" charset="0"/>
              </a:rPr>
              <a:t>MoC</a:t>
            </a:r>
            <a:r>
              <a:rPr lang="nl-NL" sz="1800" i="1" spc="30" dirty="0">
                <a:solidFill>
                  <a:srgbClr val="3333CC"/>
                </a:solidFill>
                <a:latin typeface="+mj-lt"/>
                <a:ea typeface="Calibri" panose="020F0502020204030204" pitchFamily="34" charset="0"/>
              </a:rPr>
              <a:t> = management of Change </a:t>
            </a:r>
            <a:r>
              <a:rPr lang="nl-NL" sz="1800" i="1" spc="30" dirty="0">
                <a:solidFill>
                  <a:srgbClr val="3333CC"/>
                </a:solidFill>
                <a:latin typeface="+mj-lt"/>
                <a:ea typeface="Calibri" panose="020F0502020204030204" pitchFamily="34" charset="0"/>
                <a:sym typeface="Wingdings" panose="05000000000000000000" pitchFamily="2" charset="2"/>
              </a:rPr>
              <a:t> Wijziging aan installaties</a:t>
            </a:r>
            <a:endParaRPr lang="nl-NL" sz="2400" i="1" dirty="0">
              <a:solidFill>
                <a:srgbClr val="3333CC"/>
              </a:solidFill>
              <a:latin typeface="+mj-lt"/>
            </a:endParaRPr>
          </a:p>
        </p:txBody>
      </p:sp>
      <p:sp>
        <p:nvSpPr>
          <p:cNvPr id="5" name="Tijdelijke aanduiding voor dianummer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nl-NL" dirty="0">
                <a:latin typeface="+mj-lt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3890379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angepast 5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t" anchorCtr="0">
        <a:normAutofit/>
      </a:bodyPr>
      <a:lstStyle>
        <a:defPPr>
          <a:defRPr dirty="0" smtClean="0">
            <a:solidFill>
              <a:srgbClr val="1A276D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.potx" id="{48A17BE6-A34F-434D-A3D6-D2FF1511E398}" vid="{80962E07-33C0-408B-8325-360F54EA19DE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959</TotalTime>
  <Words>1427</Words>
  <Application>Microsoft Office PowerPoint</Application>
  <PresentationFormat>Diavoorstelling (16:9)</PresentationFormat>
  <Paragraphs>257</Paragraphs>
  <Slides>27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Cambria</vt:lpstr>
      <vt:lpstr>News Gothic MT</vt:lpstr>
      <vt:lpstr>Wingdings</vt:lpstr>
      <vt:lpstr>Office-thema</vt:lpstr>
      <vt:lpstr>Instructie Hydranten </vt:lpstr>
      <vt:lpstr>PowerPoint-presentatie</vt:lpstr>
      <vt:lpstr> (her)Instructie </vt:lpstr>
      <vt:lpstr>Hydranten: wist u dat......?</vt:lpstr>
      <vt:lpstr>Beheersmaatregelen</vt:lpstr>
      <vt:lpstr>Meldingsplicht</vt:lpstr>
      <vt:lpstr>Procedure gebruik Hydranten</vt:lpstr>
      <vt:lpstr>Formulier vrijgave Hydranten </vt:lpstr>
      <vt:lpstr>MOC Procedure</vt:lpstr>
      <vt:lpstr>Type bluswater Hydranten</vt:lpstr>
      <vt:lpstr>Hydrant kop met verschillende kleuren</vt:lpstr>
      <vt:lpstr>Welke wel/niet gebruiken door derden</vt:lpstr>
      <vt:lpstr>Gebruik van “VON ROLL” Hydrant </vt:lpstr>
      <vt:lpstr>In bedrijf nemen “VON ROLL” Hydrant</vt:lpstr>
      <vt:lpstr>Uit bedrijf name “VON ROLL” Hydrant</vt:lpstr>
      <vt:lpstr>Gebruik van het oude type Hydrant</vt:lpstr>
      <vt:lpstr>In bedrijf nemen oude type Hydrant</vt:lpstr>
      <vt:lpstr>Uit bedrijf nemen oude type Hydrant</vt:lpstr>
      <vt:lpstr>Gebruik van groene service hydrant</vt:lpstr>
      <vt:lpstr>In bedrijf nemen groene service hydrant</vt:lpstr>
      <vt:lpstr>Uit bedrijf nemen groene service hydrant</vt:lpstr>
      <vt:lpstr> Verdeelstuk aansluiten op hydrant</vt:lpstr>
      <vt:lpstr>Let op uw eigen veiligheid! </vt:lpstr>
      <vt:lpstr>Let op uw eigen en andermans veiligheid! </vt:lpstr>
      <vt:lpstr>Let op uw eigen en andermans veiligheid! </vt:lpstr>
      <vt:lpstr>Samenvatting</vt:lpstr>
      <vt:lpstr>Formulieren en communicatie</vt:lpstr>
    </vt:vector>
  </TitlesOfParts>
  <Company>EdeA v.o.f.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Instructie Hydranten</dc:title>
  <dc:creator>Thei Peters</dc:creator>
  <cp:lastModifiedBy>Thei Peters</cp:lastModifiedBy>
  <cp:revision>70</cp:revision>
  <cp:lastPrinted>2015-11-05T15:49:44Z</cp:lastPrinted>
  <dcterms:created xsi:type="dcterms:W3CDTF">2016-10-05T09:09:16Z</dcterms:created>
  <dcterms:modified xsi:type="dcterms:W3CDTF">2025-10-24T07:17:01Z</dcterms:modified>
</cp:coreProperties>
</file>