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4" r:id="rId23"/>
    <p:sldId id="279" r:id="rId24"/>
    <p:sldId id="280" r:id="rId25"/>
    <p:sldId id="275" r:id="rId26"/>
  </p:sldIdLst>
  <p:sldSz cx="9144000" cy="5143500" type="screen16x9"/>
  <p:notesSz cx="6794500" cy="9906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22196D"/>
    <a:srgbClr val="1A276D"/>
    <a:srgbClr val="118795"/>
    <a:srgbClr val="88B129"/>
    <a:srgbClr val="008E98"/>
    <a:srgbClr val="5CAC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F0C5EF-6809-4269-AA6A-CD4E16D63D28}" v="14" dt="2024-11-15T09:04:07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380" autoAdjust="0"/>
  </p:normalViewPr>
  <p:slideViewPr>
    <p:cSldViewPr snapToGrid="0" snapToObjects="1">
      <p:cViewPr varScale="1">
        <p:scale>
          <a:sx n="158" d="100"/>
          <a:sy n="158" d="100"/>
        </p:scale>
        <p:origin x="114" y="2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48" y="762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6" d="100"/>
          <a:sy n="76" d="100"/>
        </p:scale>
        <p:origin x="-2214" y="-90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20E18-0490-4148-80BB-B3F11684FD09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08268-3AAF-DB4C-B39F-42D91A01B9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7993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7F731-D1E1-1C47-A689-39C319AB5436}" type="datetimeFigureOut">
              <a:rPr lang="nl-NL" smtClean="0"/>
              <a:t>15-11-2024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07DDE-92E6-A54E-B34C-7847A614953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46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07DDE-92E6-A54E-B34C-7847A614953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6875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1154113" y="355600"/>
            <a:ext cx="8242300" cy="4813300"/>
            <a:chOff x="727" y="224"/>
            <a:chExt cx="5192" cy="3032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>
              <a:off x="798" y="287"/>
              <a:ext cx="4970" cy="2966"/>
            </a:xfrm>
            <a:custGeom>
              <a:avLst/>
              <a:gdLst>
                <a:gd name="T0" fmla="*/ 0 w 8278"/>
                <a:gd name="T1" fmla="*/ 4930 h 4930"/>
                <a:gd name="T2" fmla="*/ 0 w 8278"/>
                <a:gd name="T3" fmla="*/ 4930 h 4930"/>
                <a:gd name="T4" fmla="*/ 8278 w 8278"/>
                <a:gd name="T5" fmla="*/ 4930 h 4930"/>
                <a:gd name="T6" fmla="*/ 8278 w 8278"/>
                <a:gd name="T7" fmla="*/ 2 h 4930"/>
                <a:gd name="T8" fmla="*/ 8276 w 8278"/>
                <a:gd name="T9" fmla="*/ 0 h 4930"/>
                <a:gd name="T10" fmla="*/ 8274 w 8278"/>
                <a:gd name="T11" fmla="*/ 2 h 4930"/>
                <a:gd name="T12" fmla="*/ 8274 w 8278"/>
                <a:gd name="T13" fmla="*/ 2 h 4930"/>
                <a:gd name="T14" fmla="*/ 1 w 8278"/>
                <a:gd name="T15" fmla="*/ 3827 h 4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278" h="4930">
                  <a:moveTo>
                    <a:pt x="0" y="4930"/>
                  </a:moveTo>
                  <a:lnTo>
                    <a:pt x="0" y="4930"/>
                  </a:lnTo>
                  <a:lnTo>
                    <a:pt x="8278" y="4930"/>
                  </a:lnTo>
                  <a:lnTo>
                    <a:pt x="8278" y="2"/>
                  </a:lnTo>
                  <a:cubicBezTo>
                    <a:pt x="8278" y="1"/>
                    <a:pt x="8277" y="0"/>
                    <a:pt x="8276" y="0"/>
                  </a:cubicBezTo>
                  <a:cubicBezTo>
                    <a:pt x="8274" y="0"/>
                    <a:pt x="8274" y="1"/>
                    <a:pt x="8274" y="2"/>
                  </a:cubicBezTo>
                  <a:cubicBezTo>
                    <a:pt x="8274" y="2"/>
                    <a:pt x="8274" y="2"/>
                    <a:pt x="8274" y="2"/>
                  </a:cubicBezTo>
                  <a:cubicBezTo>
                    <a:pt x="8037" y="2346"/>
                    <a:pt x="34" y="1564"/>
                    <a:pt x="1" y="3827"/>
                  </a:cubicBezTo>
                </a:path>
              </a:pathLst>
            </a:custGeom>
            <a:solidFill>
              <a:srgbClr val="293D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22196D"/>
                </a:solidFill>
              </a:endParaRPr>
            </a:p>
          </p:txBody>
        </p:sp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727" y="224"/>
              <a:ext cx="5192" cy="3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396049" y="2962308"/>
            <a:ext cx="5223126" cy="1088323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Titelstijl van </a:t>
            </a:r>
            <a:br>
              <a:rPr lang="nl-NL" dirty="0"/>
            </a:br>
            <a:r>
              <a:rPr lang="nl-NL" dirty="0"/>
              <a:t>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396050" y="4482916"/>
            <a:ext cx="5223127" cy="454844"/>
          </a:xfrm>
        </p:spPr>
        <p:txBody>
          <a:bodyPr tIns="0" rIns="0">
            <a:normAutofit/>
          </a:bodyPr>
          <a:lstStyle>
            <a:lvl1pPr marL="0" indent="0" algn="r"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012" y="517242"/>
            <a:ext cx="3048030" cy="171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20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For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only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0144-E10A-334C-B8C4-43A76420F6D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3061368" y="1425734"/>
            <a:ext cx="5625432" cy="311934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200" y="431562"/>
            <a:ext cx="8229600" cy="857250"/>
          </a:xfrm>
        </p:spPr>
        <p:txBody>
          <a:bodyPr/>
          <a:lstStyle>
            <a:lvl1pPr>
              <a:defRPr>
                <a:solidFill>
                  <a:srgbClr val="88B129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565775" y="3482975"/>
            <a:ext cx="3581400" cy="1663700"/>
            <a:chOff x="3506" y="2194"/>
            <a:chExt cx="2256" cy="104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506" y="2194"/>
              <a:ext cx="2256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3506" y="2191"/>
              <a:ext cx="2265" cy="1056"/>
            </a:xfrm>
            <a:custGeom>
              <a:avLst/>
              <a:gdLst>
                <a:gd name="T0" fmla="*/ 3758 w 3758"/>
                <a:gd name="T1" fmla="*/ 1750 h 1750"/>
                <a:gd name="T2" fmla="*/ 3758 w 3758"/>
                <a:gd name="T3" fmla="*/ 1750 h 1750"/>
                <a:gd name="T4" fmla="*/ 3758 w 3758"/>
                <a:gd name="T5" fmla="*/ 1 h 1750"/>
                <a:gd name="T6" fmla="*/ 3757 w 3758"/>
                <a:gd name="T7" fmla="*/ 0 h 1750"/>
                <a:gd name="T8" fmla="*/ 3756 w 3758"/>
                <a:gd name="T9" fmla="*/ 1 h 1750"/>
                <a:gd name="T10" fmla="*/ 3756 w 3758"/>
                <a:gd name="T11" fmla="*/ 1 h 1750"/>
                <a:gd name="T12" fmla="*/ 0 w 3758"/>
                <a:gd name="T13" fmla="*/ 1737 h 1750"/>
                <a:gd name="T14" fmla="*/ 0 w 3758"/>
                <a:gd name="T15" fmla="*/ 1750 h 1750"/>
                <a:gd name="T16" fmla="*/ 3758 w 3758"/>
                <a:gd name="T17" fmla="*/ 1750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8" h="1750">
                  <a:moveTo>
                    <a:pt x="3758" y="1750"/>
                  </a:moveTo>
                  <a:lnTo>
                    <a:pt x="3758" y="1750"/>
                  </a:lnTo>
                  <a:lnTo>
                    <a:pt x="3758" y="1"/>
                  </a:lnTo>
                  <a:cubicBezTo>
                    <a:pt x="3758" y="0"/>
                    <a:pt x="3758" y="0"/>
                    <a:pt x="3757" y="0"/>
                  </a:cubicBezTo>
                  <a:cubicBezTo>
                    <a:pt x="3757" y="0"/>
                    <a:pt x="3756" y="0"/>
                    <a:pt x="3756" y="1"/>
                  </a:cubicBezTo>
                  <a:cubicBezTo>
                    <a:pt x="3756" y="1"/>
                    <a:pt x="3756" y="1"/>
                    <a:pt x="3756" y="1"/>
                  </a:cubicBezTo>
                  <a:cubicBezTo>
                    <a:pt x="3649" y="1064"/>
                    <a:pt x="15" y="709"/>
                    <a:pt x="0" y="1737"/>
                  </a:cubicBezTo>
                  <a:lnTo>
                    <a:pt x="0" y="1750"/>
                  </a:lnTo>
                  <a:lnTo>
                    <a:pt x="3758" y="1750"/>
                  </a:lnTo>
                  <a:close/>
                </a:path>
              </a:pathLst>
            </a:custGeom>
            <a:solidFill>
              <a:srgbClr val="66C4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21220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sz="quarter" idx="10" hasCustomPrompt="1"/>
          </p:nvPr>
        </p:nvSpPr>
        <p:spPr>
          <a:xfrm>
            <a:off x="3395663" y="2962275"/>
            <a:ext cx="5222875" cy="1089025"/>
          </a:xfrm>
        </p:spPr>
        <p:txBody>
          <a:bodyPr>
            <a:noAutofit/>
          </a:bodyPr>
          <a:lstStyle>
            <a:lvl1pPr algn="r">
              <a:defRPr sz="3000">
                <a:solidFill>
                  <a:srgbClr val="118795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Titelstijl van model bewerken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9144000" cy="5143500"/>
            <a:chOff x="0" y="0"/>
            <a:chExt cx="5760" cy="324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5760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0" y="-4"/>
              <a:ext cx="5766" cy="3250"/>
            </a:xfrm>
            <a:custGeom>
              <a:avLst/>
              <a:gdLst>
                <a:gd name="T0" fmla="*/ 9599 w 9599"/>
                <a:gd name="T1" fmla="*/ 4200 h 5400"/>
                <a:gd name="T2" fmla="*/ 9599 w 9599"/>
                <a:gd name="T3" fmla="*/ 4200 h 5400"/>
                <a:gd name="T4" fmla="*/ 9599 w 9599"/>
                <a:gd name="T5" fmla="*/ 471 h 5400"/>
                <a:gd name="T6" fmla="*/ 9599 w 9599"/>
                <a:gd name="T7" fmla="*/ 4200 h 5400"/>
                <a:gd name="T8" fmla="*/ 9599 w 9599"/>
                <a:gd name="T9" fmla="*/ 4200 h 5400"/>
                <a:gd name="T10" fmla="*/ 9599 w 9599"/>
                <a:gd name="T11" fmla="*/ 471 h 5400"/>
                <a:gd name="T12" fmla="*/ 9599 w 9599"/>
                <a:gd name="T13" fmla="*/ 471 h 5400"/>
                <a:gd name="T14" fmla="*/ 9599 w 9599"/>
                <a:gd name="T15" fmla="*/ 0 h 5400"/>
                <a:gd name="T16" fmla="*/ 0 w 9599"/>
                <a:gd name="T17" fmla="*/ 0 h 5400"/>
                <a:gd name="T18" fmla="*/ 0 w 9599"/>
                <a:gd name="T19" fmla="*/ 5400 h 5400"/>
                <a:gd name="T20" fmla="*/ 1322 w 9599"/>
                <a:gd name="T21" fmla="*/ 5400 h 5400"/>
                <a:gd name="T22" fmla="*/ 1322 w 9599"/>
                <a:gd name="T23" fmla="*/ 4296 h 5400"/>
                <a:gd name="T24" fmla="*/ 9595 w 9599"/>
                <a:gd name="T25" fmla="*/ 471 h 5400"/>
                <a:gd name="T26" fmla="*/ 9595 w 9599"/>
                <a:gd name="T27" fmla="*/ 471 h 5400"/>
                <a:gd name="T28" fmla="*/ 9597 w 9599"/>
                <a:gd name="T29" fmla="*/ 469 h 5400"/>
                <a:gd name="T30" fmla="*/ 9599 w 9599"/>
                <a:gd name="T31" fmla="*/ 471 h 5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99" h="5400">
                  <a:moveTo>
                    <a:pt x="9599" y="4200"/>
                  </a:moveTo>
                  <a:lnTo>
                    <a:pt x="9599" y="4200"/>
                  </a:lnTo>
                  <a:lnTo>
                    <a:pt x="9599" y="471"/>
                  </a:lnTo>
                  <a:lnTo>
                    <a:pt x="9599" y="4200"/>
                  </a:lnTo>
                  <a:lnTo>
                    <a:pt x="9599" y="4200"/>
                  </a:lnTo>
                  <a:close/>
                  <a:moveTo>
                    <a:pt x="9599" y="471"/>
                  </a:moveTo>
                  <a:lnTo>
                    <a:pt x="9599" y="471"/>
                  </a:lnTo>
                  <a:lnTo>
                    <a:pt x="9599" y="0"/>
                  </a:lnTo>
                  <a:lnTo>
                    <a:pt x="0" y="0"/>
                  </a:lnTo>
                  <a:lnTo>
                    <a:pt x="0" y="5400"/>
                  </a:lnTo>
                  <a:lnTo>
                    <a:pt x="1322" y="5400"/>
                  </a:lnTo>
                  <a:lnTo>
                    <a:pt x="1322" y="4296"/>
                  </a:lnTo>
                  <a:cubicBezTo>
                    <a:pt x="1356" y="2033"/>
                    <a:pt x="9359" y="2816"/>
                    <a:pt x="9595" y="471"/>
                  </a:cubicBezTo>
                  <a:cubicBezTo>
                    <a:pt x="9595" y="471"/>
                    <a:pt x="9595" y="471"/>
                    <a:pt x="9595" y="471"/>
                  </a:cubicBezTo>
                  <a:cubicBezTo>
                    <a:pt x="9595" y="470"/>
                    <a:pt x="9596" y="469"/>
                    <a:pt x="9597" y="469"/>
                  </a:cubicBezTo>
                  <a:cubicBezTo>
                    <a:pt x="9599" y="469"/>
                    <a:pt x="9599" y="470"/>
                    <a:pt x="9599" y="471"/>
                  </a:cubicBezTo>
                  <a:close/>
                </a:path>
              </a:pathLst>
            </a:custGeom>
            <a:solidFill>
              <a:srgbClr val="00A8B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34997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For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only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0144-E10A-334C-B8C4-43A76420F6D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199" y="431562"/>
            <a:ext cx="6891533" cy="857250"/>
          </a:xfrm>
        </p:spPr>
        <p:txBody>
          <a:bodyPr/>
          <a:lstStyle>
            <a:lvl1pPr>
              <a:defRPr>
                <a:solidFill>
                  <a:srgbClr val="118795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567522"/>
            <a:ext cx="6891533" cy="283576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565775" y="3482975"/>
            <a:ext cx="3581400" cy="1663700"/>
            <a:chOff x="3506" y="2194"/>
            <a:chExt cx="2256" cy="104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506" y="2194"/>
              <a:ext cx="2256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506" y="2191"/>
              <a:ext cx="2265" cy="1056"/>
            </a:xfrm>
            <a:custGeom>
              <a:avLst/>
              <a:gdLst>
                <a:gd name="T0" fmla="*/ 3758 w 3758"/>
                <a:gd name="T1" fmla="*/ 1750 h 1750"/>
                <a:gd name="T2" fmla="*/ 3758 w 3758"/>
                <a:gd name="T3" fmla="*/ 1750 h 1750"/>
                <a:gd name="T4" fmla="*/ 3758 w 3758"/>
                <a:gd name="T5" fmla="*/ 1 h 1750"/>
                <a:gd name="T6" fmla="*/ 3757 w 3758"/>
                <a:gd name="T7" fmla="*/ 0 h 1750"/>
                <a:gd name="T8" fmla="*/ 3756 w 3758"/>
                <a:gd name="T9" fmla="*/ 1 h 1750"/>
                <a:gd name="T10" fmla="*/ 3756 w 3758"/>
                <a:gd name="T11" fmla="*/ 1 h 1750"/>
                <a:gd name="T12" fmla="*/ 0 w 3758"/>
                <a:gd name="T13" fmla="*/ 1737 h 1750"/>
                <a:gd name="T14" fmla="*/ 0 w 3758"/>
                <a:gd name="T15" fmla="*/ 1750 h 1750"/>
                <a:gd name="T16" fmla="*/ 3758 w 3758"/>
                <a:gd name="T17" fmla="*/ 1750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8" h="1750">
                  <a:moveTo>
                    <a:pt x="3758" y="1750"/>
                  </a:moveTo>
                  <a:lnTo>
                    <a:pt x="3758" y="1750"/>
                  </a:lnTo>
                  <a:lnTo>
                    <a:pt x="3758" y="1"/>
                  </a:lnTo>
                  <a:cubicBezTo>
                    <a:pt x="3758" y="0"/>
                    <a:pt x="3758" y="0"/>
                    <a:pt x="3757" y="0"/>
                  </a:cubicBezTo>
                  <a:cubicBezTo>
                    <a:pt x="3757" y="0"/>
                    <a:pt x="3756" y="0"/>
                    <a:pt x="3756" y="1"/>
                  </a:cubicBezTo>
                  <a:cubicBezTo>
                    <a:pt x="3756" y="1"/>
                    <a:pt x="3756" y="1"/>
                    <a:pt x="3756" y="1"/>
                  </a:cubicBezTo>
                  <a:cubicBezTo>
                    <a:pt x="3649" y="1064"/>
                    <a:pt x="15" y="709"/>
                    <a:pt x="0" y="1737"/>
                  </a:cubicBezTo>
                  <a:lnTo>
                    <a:pt x="0" y="1750"/>
                  </a:lnTo>
                  <a:lnTo>
                    <a:pt x="3758" y="1750"/>
                  </a:lnTo>
                  <a:close/>
                </a:path>
              </a:pathLst>
            </a:custGeom>
            <a:solidFill>
              <a:srgbClr val="00A8B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15707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For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only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0144-E10A-334C-B8C4-43A76420F6D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061368" y="431562"/>
            <a:ext cx="5625432" cy="857250"/>
          </a:xfrm>
        </p:spPr>
        <p:txBody>
          <a:bodyPr/>
          <a:lstStyle>
            <a:lvl1pPr>
              <a:defRPr>
                <a:solidFill>
                  <a:srgbClr val="118795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3061368" y="1425734"/>
            <a:ext cx="5625432" cy="311934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565775" y="3482975"/>
            <a:ext cx="3581400" cy="1663700"/>
            <a:chOff x="3506" y="2194"/>
            <a:chExt cx="2256" cy="104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506" y="2194"/>
              <a:ext cx="2256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506" y="2191"/>
              <a:ext cx="2265" cy="1056"/>
            </a:xfrm>
            <a:custGeom>
              <a:avLst/>
              <a:gdLst>
                <a:gd name="T0" fmla="*/ 3758 w 3758"/>
                <a:gd name="T1" fmla="*/ 1750 h 1750"/>
                <a:gd name="T2" fmla="*/ 3758 w 3758"/>
                <a:gd name="T3" fmla="*/ 1750 h 1750"/>
                <a:gd name="T4" fmla="*/ 3758 w 3758"/>
                <a:gd name="T5" fmla="*/ 1 h 1750"/>
                <a:gd name="T6" fmla="*/ 3757 w 3758"/>
                <a:gd name="T7" fmla="*/ 0 h 1750"/>
                <a:gd name="T8" fmla="*/ 3756 w 3758"/>
                <a:gd name="T9" fmla="*/ 1 h 1750"/>
                <a:gd name="T10" fmla="*/ 3756 w 3758"/>
                <a:gd name="T11" fmla="*/ 1 h 1750"/>
                <a:gd name="T12" fmla="*/ 0 w 3758"/>
                <a:gd name="T13" fmla="*/ 1737 h 1750"/>
                <a:gd name="T14" fmla="*/ 0 w 3758"/>
                <a:gd name="T15" fmla="*/ 1750 h 1750"/>
                <a:gd name="T16" fmla="*/ 3758 w 3758"/>
                <a:gd name="T17" fmla="*/ 1750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8" h="1750">
                  <a:moveTo>
                    <a:pt x="3758" y="1750"/>
                  </a:moveTo>
                  <a:lnTo>
                    <a:pt x="3758" y="1750"/>
                  </a:lnTo>
                  <a:lnTo>
                    <a:pt x="3758" y="1"/>
                  </a:lnTo>
                  <a:cubicBezTo>
                    <a:pt x="3758" y="0"/>
                    <a:pt x="3758" y="0"/>
                    <a:pt x="3757" y="0"/>
                  </a:cubicBezTo>
                  <a:cubicBezTo>
                    <a:pt x="3757" y="0"/>
                    <a:pt x="3756" y="0"/>
                    <a:pt x="3756" y="1"/>
                  </a:cubicBezTo>
                  <a:cubicBezTo>
                    <a:pt x="3756" y="1"/>
                    <a:pt x="3756" y="1"/>
                    <a:pt x="3756" y="1"/>
                  </a:cubicBezTo>
                  <a:cubicBezTo>
                    <a:pt x="3649" y="1064"/>
                    <a:pt x="15" y="709"/>
                    <a:pt x="0" y="1737"/>
                  </a:cubicBezTo>
                  <a:lnTo>
                    <a:pt x="0" y="1750"/>
                  </a:lnTo>
                  <a:lnTo>
                    <a:pt x="3758" y="1750"/>
                  </a:lnTo>
                  <a:close/>
                </a:path>
              </a:pathLst>
            </a:custGeom>
            <a:solidFill>
              <a:srgbClr val="00A8B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451181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For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only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0144-E10A-334C-B8C4-43A76420F6D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3061368" y="1425734"/>
            <a:ext cx="5625432" cy="311934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431562"/>
            <a:ext cx="8229600" cy="857250"/>
          </a:xfrm>
        </p:spPr>
        <p:txBody>
          <a:bodyPr/>
          <a:lstStyle>
            <a:lvl1pPr>
              <a:defRPr>
                <a:solidFill>
                  <a:srgbClr val="118795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565775" y="3482975"/>
            <a:ext cx="3581400" cy="1663700"/>
            <a:chOff x="3506" y="2194"/>
            <a:chExt cx="2256" cy="104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506" y="2194"/>
              <a:ext cx="2256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3506" y="2191"/>
              <a:ext cx="2265" cy="1056"/>
            </a:xfrm>
            <a:custGeom>
              <a:avLst/>
              <a:gdLst>
                <a:gd name="T0" fmla="*/ 3758 w 3758"/>
                <a:gd name="T1" fmla="*/ 1750 h 1750"/>
                <a:gd name="T2" fmla="*/ 3758 w 3758"/>
                <a:gd name="T3" fmla="*/ 1750 h 1750"/>
                <a:gd name="T4" fmla="*/ 3758 w 3758"/>
                <a:gd name="T5" fmla="*/ 1 h 1750"/>
                <a:gd name="T6" fmla="*/ 3757 w 3758"/>
                <a:gd name="T7" fmla="*/ 0 h 1750"/>
                <a:gd name="T8" fmla="*/ 3756 w 3758"/>
                <a:gd name="T9" fmla="*/ 1 h 1750"/>
                <a:gd name="T10" fmla="*/ 3756 w 3758"/>
                <a:gd name="T11" fmla="*/ 1 h 1750"/>
                <a:gd name="T12" fmla="*/ 0 w 3758"/>
                <a:gd name="T13" fmla="*/ 1737 h 1750"/>
                <a:gd name="T14" fmla="*/ 0 w 3758"/>
                <a:gd name="T15" fmla="*/ 1750 h 1750"/>
                <a:gd name="T16" fmla="*/ 3758 w 3758"/>
                <a:gd name="T17" fmla="*/ 1750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8" h="1750">
                  <a:moveTo>
                    <a:pt x="3758" y="1750"/>
                  </a:moveTo>
                  <a:lnTo>
                    <a:pt x="3758" y="1750"/>
                  </a:lnTo>
                  <a:lnTo>
                    <a:pt x="3758" y="1"/>
                  </a:lnTo>
                  <a:cubicBezTo>
                    <a:pt x="3758" y="0"/>
                    <a:pt x="3758" y="0"/>
                    <a:pt x="3757" y="0"/>
                  </a:cubicBezTo>
                  <a:cubicBezTo>
                    <a:pt x="3757" y="0"/>
                    <a:pt x="3756" y="0"/>
                    <a:pt x="3756" y="1"/>
                  </a:cubicBezTo>
                  <a:cubicBezTo>
                    <a:pt x="3756" y="1"/>
                    <a:pt x="3756" y="1"/>
                    <a:pt x="3756" y="1"/>
                  </a:cubicBezTo>
                  <a:cubicBezTo>
                    <a:pt x="3649" y="1064"/>
                    <a:pt x="15" y="709"/>
                    <a:pt x="0" y="1737"/>
                  </a:cubicBezTo>
                  <a:lnTo>
                    <a:pt x="0" y="1750"/>
                  </a:lnTo>
                  <a:lnTo>
                    <a:pt x="3758" y="1750"/>
                  </a:lnTo>
                  <a:close/>
                </a:path>
              </a:pathLst>
            </a:custGeom>
            <a:solidFill>
              <a:srgbClr val="00A8B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6709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sz="quarter" idx="10" hasCustomPrompt="1"/>
          </p:nvPr>
        </p:nvSpPr>
        <p:spPr>
          <a:xfrm>
            <a:off x="3395663" y="2962275"/>
            <a:ext cx="5222875" cy="1089025"/>
          </a:xfrm>
        </p:spPr>
        <p:txBody>
          <a:bodyPr>
            <a:noAutofit/>
          </a:bodyPr>
          <a:lstStyle>
            <a:lvl1pPr algn="r">
              <a:defRPr sz="3000">
                <a:solidFill>
                  <a:srgbClr val="2219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Titelstijl van model bewerken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9144000" cy="5143500"/>
            <a:chOff x="0" y="0"/>
            <a:chExt cx="5760" cy="3240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5760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0" y="-4"/>
              <a:ext cx="5766" cy="3250"/>
            </a:xfrm>
            <a:custGeom>
              <a:avLst/>
              <a:gdLst>
                <a:gd name="T0" fmla="*/ 9599 w 9599"/>
                <a:gd name="T1" fmla="*/ 4200 h 5400"/>
                <a:gd name="T2" fmla="*/ 9599 w 9599"/>
                <a:gd name="T3" fmla="*/ 4200 h 5400"/>
                <a:gd name="T4" fmla="*/ 9599 w 9599"/>
                <a:gd name="T5" fmla="*/ 471 h 5400"/>
                <a:gd name="T6" fmla="*/ 9599 w 9599"/>
                <a:gd name="T7" fmla="*/ 4200 h 5400"/>
                <a:gd name="T8" fmla="*/ 9599 w 9599"/>
                <a:gd name="T9" fmla="*/ 4200 h 5400"/>
                <a:gd name="T10" fmla="*/ 9599 w 9599"/>
                <a:gd name="T11" fmla="*/ 471 h 5400"/>
                <a:gd name="T12" fmla="*/ 9599 w 9599"/>
                <a:gd name="T13" fmla="*/ 471 h 5400"/>
                <a:gd name="T14" fmla="*/ 9599 w 9599"/>
                <a:gd name="T15" fmla="*/ 0 h 5400"/>
                <a:gd name="T16" fmla="*/ 0 w 9599"/>
                <a:gd name="T17" fmla="*/ 0 h 5400"/>
                <a:gd name="T18" fmla="*/ 0 w 9599"/>
                <a:gd name="T19" fmla="*/ 5400 h 5400"/>
                <a:gd name="T20" fmla="*/ 1322 w 9599"/>
                <a:gd name="T21" fmla="*/ 5400 h 5400"/>
                <a:gd name="T22" fmla="*/ 1322 w 9599"/>
                <a:gd name="T23" fmla="*/ 4296 h 5400"/>
                <a:gd name="T24" fmla="*/ 9595 w 9599"/>
                <a:gd name="T25" fmla="*/ 471 h 5400"/>
                <a:gd name="T26" fmla="*/ 9595 w 9599"/>
                <a:gd name="T27" fmla="*/ 471 h 5400"/>
                <a:gd name="T28" fmla="*/ 9597 w 9599"/>
                <a:gd name="T29" fmla="*/ 469 h 5400"/>
                <a:gd name="T30" fmla="*/ 9599 w 9599"/>
                <a:gd name="T31" fmla="*/ 471 h 5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99" h="5400">
                  <a:moveTo>
                    <a:pt x="9599" y="4200"/>
                  </a:moveTo>
                  <a:lnTo>
                    <a:pt x="9599" y="4200"/>
                  </a:lnTo>
                  <a:lnTo>
                    <a:pt x="9599" y="471"/>
                  </a:lnTo>
                  <a:lnTo>
                    <a:pt x="9599" y="4200"/>
                  </a:lnTo>
                  <a:lnTo>
                    <a:pt x="9599" y="4200"/>
                  </a:lnTo>
                  <a:close/>
                  <a:moveTo>
                    <a:pt x="9599" y="471"/>
                  </a:moveTo>
                  <a:lnTo>
                    <a:pt x="9599" y="471"/>
                  </a:lnTo>
                  <a:lnTo>
                    <a:pt x="9599" y="0"/>
                  </a:lnTo>
                  <a:lnTo>
                    <a:pt x="0" y="0"/>
                  </a:lnTo>
                  <a:lnTo>
                    <a:pt x="0" y="5400"/>
                  </a:lnTo>
                  <a:lnTo>
                    <a:pt x="1322" y="5400"/>
                  </a:lnTo>
                  <a:lnTo>
                    <a:pt x="1322" y="4296"/>
                  </a:lnTo>
                  <a:cubicBezTo>
                    <a:pt x="1356" y="2033"/>
                    <a:pt x="9359" y="2816"/>
                    <a:pt x="9595" y="471"/>
                  </a:cubicBezTo>
                  <a:cubicBezTo>
                    <a:pt x="9595" y="471"/>
                    <a:pt x="9595" y="471"/>
                    <a:pt x="9595" y="471"/>
                  </a:cubicBezTo>
                  <a:cubicBezTo>
                    <a:pt x="9595" y="470"/>
                    <a:pt x="9596" y="469"/>
                    <a:pt x="9597" y="469"/>
                  </a:cubicBezTo>
                  <a:cubicBezTo>
                    <a:pt x="9599" y="469"/>
                    <a:pt x="9599" y="470"/>
                    <a:pt x="9599" y="471"/>
                  </a:cubicBezTo>
                  <a:close/>
                </a:path>
              </a:pathLst>
            </a:custGeom>
            <a:solidFill>
              <a:srgbClr val="293D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00345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431562"/>
            <a:ext cx="6891533" cy="857250"/>
          </a:xfrm>
        </p:spPr>
        <p:txBody>
          <a:bodyPr/>
          <a:lstStyle>
            <a:lvl1pPr>
              <a:defRPr>
                <a:solidFill>
                  <a:srgbClr val="22196D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567522"/>
            <a:ext cx="6891533" cy="283576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15328" y="4767263"/>
            <a:ext cx="2944846" cy="273844"/>
          </a:xfrm>
        </p:spPr>
        <p:txBody>
          <a:bodyPr/>
          <a:lstStyle/>
          <a:p>
            <a:r>
              <a:rPr lang="nl-NL" dirty="0"/>
              <a:t>For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only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0144-E10A-334C-B8C4-43A76420F6DD}" type="slidenum">
              <a:rPr lang="nl-NL" smtClean="0"/>
              <a:t>‹nr.›</a:t>
            </a:fld>
            <a:endParaRPr lang="nl-NL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5565775" y="3482975"/>
            <a:ext cx="3581400" cy="1663700"/>
            <a:chOff x="3506" y="2194"/>
            <a:chExt cx="2256" cy="104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506" y="2194"/>
              <a:ext cx="2256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3506" y="2191"/>
              <a:ext cx="2265" cy="1056"/>
            </a:xfrm>
            <a:custGeom>
              <a:avLst/>
              <a:gdLst>
                <a:gd name="T0" fmla="*/ 3758 w 3758"/>
                <a:gd name="T1" fmla="*/ 1750 h 1750"/>
                <a:gd name="T2" fmla="*/ 3758 w 3758"/>
                <a:gd name="T3" fmla="*/ 1750 h 1750"/>
                <a:gd name="T4" fmla="*/ 3758 w 3758"/>
                <a:gd name="T5" fmla="*/ 1 h 1750"/>
                <a:gd name="T6" fmla="*/ 3757 w 3758"/>
                <a:gd name="T7" fmla="*/ 0 h 1750"/>
                <a:gd name="T8" fmla="*/ 3756 w 3758"/>
                <a:gd name="T9" fmla="*/ 1 h 1750"/>
                <a:gd name="T10" fmla="*/ 3756 w 3758"/>
                <a:gd name="T11" fmla="*/ 1 h 1750"/>
                <a:gd name="T12" fmla="*/ 0 w 3758"/>
                <a:gd name="T13" fmla="*/ 1737 h 1750"/>
                <a:gd name="T14" fmla="*/ 0 w 3758"/>
                <a:gd name="T15" fmla="*/ 1750 h 1750"/>
                <a:gd name="T16" fmla="*/ 3758 w 3758"/>
                <a:gd name="T17" fmla="*/ 1750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8" h="1750">
                  <a:moveTo>
                    <a:pt x="3758" y="1750"/>
                  </a:moveTo>
                  <a:lnTo>
                    <a:pt x="3758" y="1750"/>
                  </a:lnTo>
                  <a:lnTo>
                    <a:pt x="3758" y="1"/>
                  </a:lnTo>
                  <a:cubicBezTo>
                    <a:pt x="3758" y="0"/>
                    <a:pt x="3758" y="0"/>
                    <a:pt x="3757" y="0"/>
                  </a:cubicBezTo>
                  <a:cubicBezTo>
                    <a:pt x="3757" y="0"/>
                    <a:pt x="3756" y="0"/>
                    <a:pt x="3756" y="1"/>
                  </a:cubicBezTo>
                  <a:cubicBezTo>
                    <a:pt x="3756" y="1"/>
                    <a:pt x="3756" y="1"/>
                    <a:pt x="3756" y="1"/>
                  </a:cubicBezTo>
                  <a:cubicBezTo>
                    <a:pt x="3649" y="1064"/>
                    <a:pt x="15" y="709"/>
                    <a:pt x="0" y="1737"/>
                  </a:cubicBezTo>
                  <a:lnTo>
                    <a:pt x="0" y="1750"/>
                  </a:lnTo>
                  <a:lnTo>
                    <a:pt x="3758" y="1750"/>
                  </a:lnTo>
                  <a:close/>
                </a:path>
              </a:pathLst>
            </a:custGeom>
            <a:solidFill>
              <a:srgbClr val="293D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24611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61368" y="431562"/>
            <a:ext cx="5625432" cy="857250"/>
          </a:xfrm>
        </p:spPr>
        <p:txBody>
          <a:bodyPr/>
          <a:lstStyle>
            <a:lvl1pPr>
              <a:defRPr>
                <a:solidFill>
                  <a:srgbClr val="22196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61368" y="1425734"/>
            <a:ext cx="5625432" cy="3119345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15328" y="4767263"/>
            <a:ext cx="2944846" cy="273844"/>
          </a:xfrm>
        </p:spPr>
        <p:txBody>
          <a:bodyPr/>
          <a:lstStyle/>
          <a:p>
            <a:r>
              <a:rPr lang="nl-NL" dirty="0"/>
              <a:t>For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only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0144-E10A-334C-B8C4-43A76420F6DD}" type="slidenum">
              <a:rPr lang="nl-NL" smtClean="0"/>
              <a:t>‹nr.›</a:t>
            </a:fld>
            <a:endParaRPr lang="nl-NL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5565775" y="3482975"/>
            <a:ext cx="3581400" cy="1663700"/>
            <a:chOff x="3506" y="2194"/>
            <a:chExt cx="2256" cy="104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506" y="2194"/>
              <a:ext cx="2256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3506" y="2191"/>
              <a:ext cx="2265" cy="1056"/>
            </a:xfrm>
            <a:custGeom>
              <a:avLst/>
              <a:gdLst>
                <a:gd name="T0" fmla="*/ 3758 w 3758"/>
                <a:gd name="T1" fmla="*/ 1750 h 1750"/>
                <a:gd name="T2" fmla="*/ 3758 w 3758"/>
                <a:gd name="T3" fmla="*/ 1750 h 1750"/>
                <a:gd name="T4" fmla="*/ 3758 w 3758"/>
                <a:gd name="T5" fmla="*/ 1 h 1750"/>
                <a:gd name="T6" fmla="*/ 3757 w 3758"/>
                <a:gd name="T7" fmla="*/ 0 h 1750"/>
                <a:gd name="T8" fmla="*/ 3756 w 3758"/>
                <a:gd name="T9" fmla="*/ 1 h 1750"/>
                <a:gd name="T10" fmla="*/ 3756 w 3758"/>
                <a:gd name="T11" fmla="*/ 1 h 1750"/>
                <a:gd name="T12" fmla="*/ 0 w 3758"/>
                <a:gd name="T13" fmla="*/ 1737 h 1750"/>
                <a:gd name="T14" fmla="*/ 0 w 3758"/>
                <a:gd name="T15" fmla="*/ 1750 h 1750"/>
                <a:gd name="T16" fmla="*/ 3758 w 3758"/>
                <a:gd name="T17" fmla="*/ 1750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8" h="1750">
                  <a:moveTo>
                    <a:pt x="3758" y="1750"/>
                  </a:moveTo>
                  <a:lnTo>
                    <a:pt x="3758" y="1750"/>
                  </a:lnTo>
                  <a:lnTo>
                    <a:pt x="3758" y="1"/>
                  </a:lnTo>
                  <a:cubicBezTo>
                    <a:pt x="3758" y="0"/>
                    <a:pt x="3758" y="0"/>
                    <a:pt x="3757" y="0"/>
                  </a:cubicBezTo>
                  <a:cubicBezTo>
                    <a:pt x="3757" y="0"/>
                    <a:pt x="3756" y="0"/>
                    <a:pt x="3756" y="1"/>
                  </a:cubicBezTo>
                  <a:cubicBezTo>
                    <a:pt x="3756" y="1"/>
                    <a:pt x="3756" y="1"/>
                    <a:pt x="3756" y="1"/>
                  </a:cubicBezTo>
                  <a:cubicBezTo>
                    <a:pt x="3649" y="1064"/>
                    <a:pt x="15" y="709"/>
                    <a:pt x="0" y="1737"/>
                  </a:cubicBezTo>
                  <a:lnTo>
                    <a:pt x="0" y="1750"/>
                  </a:lnTo>
                  <a:lnTo>
                    <a:pt x="3758" y="1750"/>
                  </a:lnTo>
                  <a:close/>
                </a:path>
              </a:pathLst>
            </a:custGeom>
            <a:solidFill>
              <a:srgbClr val="293D9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9192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15328" y="4764052"/>
            <a:ext cx="2944846" cy="273844"/>
          </a:xfrm>
        </p:spPr>
        <p:txBody>
          <a:bodyPr/>
          <a:lstStyle/>
          <a:p>
            <a:r>
              <a:rPr lang="nl-NL"/>
              <a:t>For internal use only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4764052"/>
            <a:ext cx="2133600" cy="273844"/>
          </a:xfrm>
        </p:spPr>
        <p:txBody>
          <a:bodyPr/>
          <a:lstStyle/>
          <a:p>
            <a:fld id="{5B130144-E10A-334C-B8C4-43A76420F6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710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61368" y="1425734"/>
            <a:ext cx="5625432" cy="311934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15328" y="4767263"/>
            <a:ext cx="2944846" cy="273844"/>
          </a:xfrm>
        </p:spPr>
        <p:txBody>
          <a:bodyPr/>
          <a:lstStyle/>
          <a:p>
            <a:r>
              <a:rPr lang="nl-NL" dirty="0"/>
              <a:t>For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only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0144-E10A-334C-B8C4-43A76420F6D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431562"/>
            <a:ext cx="8229600" cy="857250"/>
          </a:xfrm>
        </p:spPr>
        <p:txBody>
          <a:bodyPr/>
          <a:lstStyle>
            <a:lvl1pPr>
              <a:defRPr>
                <a:solidFill>
                  <a:srgbClr val="22196D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565775" y="3482975"/>
            <a:ext cx="3581400" cy="1663700"/>
            <a:chOff x="3506" y="2194"/>
            <a:chExt cx="2256" cy="1048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506" y="2194"/>
              <a:ext cx="2256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3506" y="2191"/>
              <a:ext cx="2265" cy="1056"/>
            </a:xfrm>
            <a:custGeom>
              <a:avLst/>
              <a:gdLst>
                <a:gd name="T0" fmla="*/ 3758 w 3758"/>
                <a:gd name="T1" fmla="*/ 1750 h 1750"/>
                <a:gd name="T2" fmla="*/ 3758 w 3758"/>
                <a:gd name="T3" fmla="*/ 1750 h 1750"/>
                <a:gd name="T4" fmla="*/ 3758 w 3758"/>
                <a:gd name="T5" fmla="*/ 1 h 1750"/>
                <a:gd name="T6" fmla="*/ 3757 w 3758"/>
                <a:gd name="T7" fmla="*/ 0 h 1750"/>
                <a:gd name="T8" fmla="*/ 3756 w 3758"/>
                <a:gd name="T9" fmla="*/ 1 h 1750"/>
                <a:gd name="T10" fmla="*/ 3756 w 3758"/>
                <a:gd name="T11" fmla="*/ 1 h 1750"/>
                <a:gd name="T12" fmla="*/ 0 w 3758"/>
                <a:gd name="T13" fmla="*/ 1737 h 1750"/>
                <a:gd name="T14" fmla="*/ 0 w 3758"/>
                <a:gd name="T15" fmla="*/ 1750 h 1750"/>
                <a:gd name="T16" fmla="*/ 3758 w 3758"/>
                <a:gd name="T17" fmla="*/ 1750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8" h="1750">
                  <a:moveTo>
                    <a:pt x="3758" y="1750"/>
                  </a:moveTo>
                  <a:lnTo>
                    <a:pt x="3758" y="1750"/>
                  </a:lnTo>
                  <a:lnTo>
                    <a:pt x="3758" y="1"/>
                  </a:lnTo>
                  <a:cubicBezTo>
                    <a:pt x="3758" y="0"/>
                    <a:pt x="3758" y="0"/>
                    <a:pt x="3757" y="0"/>
                  </a:cubicBezTo>
                  <a:cubicBezTo>
                    <a:pt x="3757" y="0"/>
                    <a:pt x="3756" y="0"/>
                    <a:pt x="3756" y="1"/>
                  </a:cubicBezTo>
                  <a:cubicBezTo>
                    <a:pt x="3756" y="1"/>
                    <a:pt x="3756" y="1"/>
                    <a:pt x="3756" y="1"/>
                  </a:cubicBezTo>
                  <a:cubicBezTo>
                    <a:pt x="3649" y="1064"/>
                    <a:pt x="15" y="709"/>
                    <a:pt x="0" y="1737"/>
                  </a:cubicBezTo>
                  <a:lnTo>
                    <a:pt x="0" y="1750"/>
                  </a:lnTo>
                  <a:lnTo>
                    <a:pt x="3758" y="1750"/>
                  </a:lnTo>
                  <a:close/>
                </a:path>
              </a:pathLst>
            </a:custGeom>
            <a:solidFill>
              <a:srgbClr val="293D9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Tijdelijke aanduiding voor voettekst 4"/>
          <p:cNvSpPr txBox="1">
            <a:spLocks/>
          </p:cNvSpPr>
          <p:nvPr userDrawn="1"/>
        </p:nvSpPr>
        <p:spPr>
          <a:xfrm>
            <a:off x="457199" y="4767263"/>
            <a:ext cx="2565607" cy="27384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defPPr>
              <a:defRPr lang="nl-NL"/>
            </a:defPPr>
            <a:lvl1pPr marL="0" algn="ctr" defTabSz="457200" rtl="0" eaLnBrk="1" latinLnBrk="0" hangingPunct="1">
              <a:defRPr sz="1000" b="0" i="0" kern="1200">
                <a:solidFill>
                  <a:srgbClr val="1A276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 err="1"/>
              <a:t>Doc</a:t>
            </a:r>
            <a:r>
              <a:rPr lang="nl-NL" dirty="0"/>
              <a:t>. nummer</a:t>
            </a:r>
          </a:p>
        </p:txBody>
      </p:sp>
    </p:spTree>
    <p:extLst>
      <p:ext uri="{BB962C8B-B14F-4D97-AF65-F5344CB8AC3E}">
        <p14:creationId xmlns:p14="http://schemas.microsoft.com/office/powerpoint/2010/main" val="3449288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sz="quarter" idx="10" hasCustomPrompt="1"/>
          </p:nvPr>
        </p:nvSpPr>
        <p:spPr>
          <a:xfrm>
            <a:off x="3395663" y="2962275"/>
            <a:ext cx="5222875" cy="1089025"/>
          </a:xfrm>
        </p:spPr>
        <p:txBody>
          <a:bodyPr>
            <a:noAutofit/>
          </a:bodyPr>
          <a:lstStyle>
            <a:lvl1pPr algn="r">
              <a:defRPr sz="3000">
                <a:solidFill>
                  <a:srgbClr val="88B129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nl-NL" dirty="0"/>
              <a:t>Titelstijl van model bewerken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0" y="0"/>
            <a:ext cx="9144000" cy="5143500"/>
            <a:chOff x="0" y="0"/>
            <a:chExt cx="5760" cy="3240"/>
          </a:xfrm>
        </p:grpSpPr>
        <p:sp>
          <p:nvSpPr>
            <p:cNvPr id="4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0"/>
              <a:ext cx="5760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5"/>
            <p:cNvSpPr>
              <a:spLocks noEditPoints="1"/>
            </p:cNvSpPr>
            <p:nvPr userDrawn="1"/>
          </p:nvSpPr>
          <p:spPr bwMode="auto">
            <a:xfrm>
              <a:off x="0" y="-4"/>
              <a:ext cx="5766" cy="3250"/>
            </a:xfrm>
            <a:custGeom>
              <a:avLst/>
              <a:gdLst>
                <a:gd name="T0" fmla="*/ 9599 w 9599"/>
                <a:gd name="T1" fmla="*/ 4200 h 5400"/>
                <a:gd name="T2" fmla="*/ 9599 w 9599"/>
                <a:gd name="T3" fmla="*/ 4200 h 5400"/>
                <a:gd name="T4" fmla="*/ 9599 w 9599"/>
                <a:gd name="T5" fmla="*/ 471 h 5400"/>
                <a:gd name="T6" fmla="*/ 9599 w 9599"/>
                <a:gd name="T7" fmla="*/ 4200 h 5400"/>
                <a:gd name="T8" fmla="*/ 9599 w 9599"/>
                <a:gd name="T9" fmla="*/ 4200 h 5400"/>
                <a:gd name="T10" fmla="*/ 9599 w 9599"/>
                <a:gd name="T11" fmla="*/ 471 h 5400"/>
                <a:gd name="T12" fmla="*/ 9599 w 9599"/>
                <a:gd name="T13" fmla="*/ 471 h 5400"/>
                <a:gd name="T14" fmla="*/ 9599 w 9599"/>
                <a:gd name="T15" fmla="*/ 0 h 5400"/>
                <a:gd name="T16" fmla="*/ 0 w 9599"/>
                <a:gd name="T17" fmla="*/ 0 h 5400"/>
                <a:gd name="T18" fmla="*/ 0 w 9599"/>
                <a:gd name="T19" fmla="*/ 5400 h 5400"/>
                <a:gd name="T20" fmla="*/ 1322 w 9599"/>
                <a:gd name="T21" fmla="*/ 5400 h 5400"/>
                <a:gd name="T22" fmla="*/ 1322 w 9599"/>
                <a:gd name="T23" fmla="*/ 4296 h 5400"/>
                <a:gd name="T24" fmla="*/ 9595 w 9599"/>
                <a:gd name="T25" fmla="*/ 471 h 5400"/>
                <a:gd name="T26" fmla="*/ 9595 w 9599"/>
                <a:gd name="T27" fmla="*/ 471 h 5400"/>
                <a:gd name="T28" fmla="*/ 9597 w 9599"/>
                <a:gd name="T29" fmla="*/ 469 h 5400"/>
                <a:gd name="T30" fmla="*/ 9599 w 9599"/>
                <a:gd name="T31" fmla="*/ 471 h 5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599" h="5400">
                  <a:moveTo>
                    <a:pt x="9599" y="4200"/>
                  </a:moveTo>
                  <a:lnTo>
                    <a:pt x="9599" y="4200"/>
                  </a:lnTo>
                  <a:lnTo>
                    <a:pt x="9599" y="471"/>
                  </a:lnTo>
                  <a:lnTo>
                    <a:pt x="9599" y="4200"/>
                  </a:lnTo>
                  <a:lnTo>
                    <a:pt x="9599" y="4200"/>
                  </a:lnTo>
                  <a:close/>
                  <a:moveTo>
                    <a:pt x="9599" y="471"/>
                  </a:moveTo>
                  <a:lnTo>
                    <a:pt x="9599" y="471"/>
                  </a:lnTo>
                  <a:lnTo>
                    <a:pt x="9599" y="0"/>
                  </a:lnTo>
                  <a:lnTo>
                    <a:pt x="0" y="0"/>
                  </a:lnTo>
                  <a:lnTo>
                    <a:pt x="0" y="5400"/>
                  </a:lnTo>
                  <a:lnTo>
                    <a:pt x="1322" y="5400"/>
                  </a:lnTo>
                  <a:lnTo>
                    <a:pt x="1322" y="4296"/>
                  </a:lnTo>
                  <a:cubicBezTo>
                    <a:pt x="1356" y="2033"/>
                    <a:pt x="9359" y="2816"/>
                    <a:pt x="9595" y="471"/>
                  </a:cubicBezTo>
                  <a:cubicBezTo>
                    <a:pt x="9595" y="471"/>
                    <a:pt x="9595" y="471"/>
                    <a:pt x="9595" y="471"/>
                  </a:cubicBezTo>
                  <a:cubicBezTo>
                    <a:pt x="9595" y="470"/>
                    <a:pt x="9596" y="469"/>
                    <a:pt x="9597" y="469"/>
                  </a:cubicBezTo>
                  <a:cubicBezTo>
                    <a:pt x="9599" y="469"/>
                    <a:pt x="9599" y="470"/>
                    <a:pt x="9599" y="471"/>
                  </a:cubicBezTo>
                  <a:close/>
                </a:path>
              </a:pathLst>
            </a:custGeom>
            <a:solidFill>
              <a:srgbClr val="66C4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65008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For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only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0144-E10A-334C-B8C4-43A76420F6D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457199" y="431562"/>
            <a:ext cx="6891533" cy="857250"/>
          </a:xfrm>
        </p:spPr>
        <p:txBody>
          <a:bodyPr/>
          <a:lstStyle>
            <a:lvl1pPr>
              <a:defRPr>
                <a:solidFill>
                  <a:srgbClr val="88B129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57199" y="1567522"/>
            <a:ext cx="6891533" cy="283576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565775" y="3482975"/>
            <a:ext cx="3581400" cy="1663700"/>
            <a:chOff x="3506" y="2194"/>
            <a:chExt cx="2256" cy="1048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506" y="2194"/>
              <a:ext cx="2256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3506" y="2191"/>
              <a:ext cx="2265" cy="1056"/>
            </a:xfrm>
            <a:custGeom>
              <a:avLst/>
              <a:gdLst>
                <a:gd name="T0" fmla="*/ 3758 w 3758"/>
                <a:gd name="T1" fmla="*/ 1750 h 1750"/>
                <a:gd name="T2" fmla="*/ 3758 w 3758"/>
                <a:gd name="T3" fmla="*/ 1750 h 1750"/>
                <a:gd name="T4" fmla="*/ 3758 w 3758"/>
                <a:gd name="T5" fmla="*/ 1 h 1750"/>
                <a:gd name="T6" fmla="*/ 3757 w 3758"/>
                <a:gd name="T7" fmla="*/ 0 h 1750"/>
                <a:gd name="T8" fmla="*/ 3756 w 3758"/>
                <a:gd name="T9" fmla="*/ 1 h 1750"/>
                <a:gd name="T10" fmla="*/ 3756 w 3758"/>
                <a:gd name="T11" fmla="*/ 1 h 1750"/>
                <a:gd name="T12" fmla="*/ 0 w 3758"/>
                <a:gd name="T13" fmla="*/ 1737 h 1750"/>
                <a:gd name="T14" fmla="*/ 0 w 3758"/>
                <a:gd name="T15" fmla="*/ 1750 h 1750"/>
                <a:gd name="T16" fmla="*/ 3758 w 3758"/>
                <a:gd name="T17" fmla="*/ 1750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8" h="1750">
                  <a:moveTo>
                    <a:pt x="3758" y="1750"/>
                  </a:moveTo>
                  <a:lnTo>
                    <a:pt x="3758" y="1750"/>
                  </a:lnTo>
                  <a:lnTo>
                    <a:pt x="3758" y="1"/>
                  </a:lnTo>
                  <a:cubicBezTo>
                    <a:pt x="3758" y="0"/>
                    <a:pt x="3758" y="0"/>
                    <a:pt x="3757" y="0"/>
                  </a:cubicBezTo>
                  <a:cubicBezTo>
                    <a:pt x="3757" y="0"/>
                    <a:pt x="3756" y="0"/>
                    <a:pt x="3756" y="1"/>
                  </a:cubicBezTo>
                  <a:cubicBezTo>
                    <a:pt x="3756" y="1"/>
                    <a:pt x="3756" y="1"/>
                    <a:pt x="3756" y="1"/>
                  </a:cubicBezTo>
                  <a:cubicBezTo>
                    <a:pt x="3649" y="1064"/>
                    <a:pt x="15" y="709"/>
                    <a:pt x="0" y="1737"/>
                  </a:cubicBezTo>
                  <a:lnTo>
                    <a:pt x="0" y="1750"/>
                  </a:lnTo>
                  <a:lnTo>
                    <a:pt x="3758" y="1750"/>
                  </a:lnTo>
                  <a:close/>
                </a:path>
              </a:pathLst>
            </a:custGeom>
            <a:solidFill>
              <a:srgbClr val="66C4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64341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For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only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30144-E10A-334C-B8C4-43A76420F6D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3061368" y="431562"/>
            <a:ext cx="5625432" cy="857250"/>
          </a:xfrm>
        </p:spPr>
        <p:txBody>
          <a:bodyPr/>
          <a:lstStyle>
            <a:lvl1pPr>
              <a:defRPr>
                <a:solidFill>
                  <a:srgbClr val="88B129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"/>
          </p:nvPr>
        </p:nvSpPr>
        <p:spPr>
          <a:xfrm>
            <a:off x="3061368" y="1425734"/>
            <a:ext cx="5625432" cy="311934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grpSp>
        <p:nvGrpSpPr>
          <p:cNvPr id="2" name="Group 4"/>
          <p:cNvGrpSpPr>
            <a:grpSpLocks noChangeAspect="1"/>
          </p:cNvGrpSpPr>
          <p:nvPr userDrawn="1"/>
        </p:nvGrpSpPr>
        <p:grpSpPr bwMode="auto">
          <a:xfrm>
            <a:off x="5565776" y="3478213"/>
            <a:ext cx="3595688" cy="1752600"/>
            <a:chOff x="3506" y="2191"/>
            <a:chExt cx="2265" cy="1104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3515" y="2247"/>
              <a:ext cx="2256" cy="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3506" y="2191"/>
              <a:ext cx="2265" cy="1056"/>
            </a:xfrm>
            <a:custGeom>
              <a:avLst/>
              <a:gdLst>
                <a:gd name="T0" fmla="*/ 3758 w 3758"/>
                <a:gd name="T1" fmla="*/ 1750 h 1750"/>
                <a:gd name="T2" fmla="*/ 3758 w 3758"/>
                <a:gd name="T3" fmla="*/ 1750 h 1750"/>
                <a:gd name="T4" fmla="*/ 3758 w 3758"/>
                <a:gd name="T5" fmla="*/ 1 h 1750"/>
                <a:gd name="T6" fmla="*/ 3757 w 3758"/>
                <a:gd name="T7" fmla="*/ 0 h 1750"/>
                <a:gd name="T8" fmla="*/ 3756 w 3758"/>
                <a:gd name="T9" fmla="*/ 1 h 1750"/>
                <a:gd name="T10" fmla="*/ 3756 w 3758"/>
                <a:gd name="T11" fmla="*/ 1 h 1750"/>
                <a:gd name="T12" fmla="*/ 0 w 3758"/>
                <a:gd name="T13" fmla="*/ 1737 h 1750"/>
                <a:gd name="T14" fmla="*/ 0 w 3758"/>
                <a:gd name="T15" fmla="*/ 1750 h 1750"/>
                <a:gd name="T16" fmla="*/ 3758 w 3758"/>
                <a:gd name="T17" fmla="*/ 1750 h 1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58" h="1750">
                  <a:moveTo>
                    <a:pt x="3758" y="1750"/>
                  </a:moveTo>
                  <a:lnTo>
                    <a:pt x="3758" y="1750"/>
                  </a:lnTo>
                  <a:lnTo>
                    <a:pt x="3758" y="1"/>
                  </a:lnTo>
                  <a:cubicBezTo>
                    <a:pt x="3758" y="0"/>
                    <a:pt x="3758" y="0"/>
                    <a:pt x="3757" y="0"/>
                  </a:cubicBezTo>
                  <a:cubicBezTo>
                    <a:pt x="3757" y="0"/>
                    <a:pt x="3756" y="0"/>
                    <a:pt x="3756" y="1"/>
                  </a:cubicBezTo>
                  <a:cubicBezTo>
                    <a:pt x="3756" y="1"/>
                    <a:pt x="3756" y="1"/>
                    <a:pt x="3756" y="1"/>
                  </a:cubicBezTo>
                  <a:cubicBezTo>
                    <a:pt x="3649" y="1064"/>
                    <a:pt x="15" y="709"/>
                    <a:pt x="0" y="1737"/>
                  </a:cubicBezTo>
                  <a:lnTo>
                    <a:pt x="0" y="1750"/>
                  </a:lnTo>
                  <a:lnTo>
                    <a:pt x="3758" y="1750"/>
                  </a:lnTo>
                  <a:close/>
                </a:path>
              </a:pathLst>
            </a:custGeom>
            <a:solidFill>
              <a:srgbClr val="66C43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0377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431562"/>
            <a:ext cx="8229600" cy="85725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67522"/>
            <a:ext cx="8229600" cy="2835768"/>
          </a:xfrm>
          <a:prstGeom prst="rect">
            <a:avLst/>
          </a:prstGeom>
        </p:spPr>
        <p:txBody>
          <a:bodyPr vert="horz" lIns="0" tIns="45720" rIns="91440" bIns="0" rtlCol="0" anchor="t" anchorCtr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15328" y="4767263"/>
            <a:ext cx="2944846" cy="27384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ctr">
              <a:defRPr sz="1000" b="0" i="0">
                <a:solidFill>
                  <a:srgbClr val="1A276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For </a:t>
            </a:r>
            <a:r>
              <a:rPr lang="nl-NL" dirty="0" err="1"/>
              <a:t>internal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</a:t>
            </a:r>
            <a:r>
              <a:rPr lang="nl-NL" dirty="0" err="1"/>
              <a:t>only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r">
              <a:defRPr sz="10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130144-E10A-334C-B8C4-43A76420F6DD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998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61" r:id="rId4"/>
    <p:sldLayoutId id="2147483667" r:id="rId5"/>
    <p:sldLayoutId id="2147483664" r:id="rId6"/>
    <p:sldLayoutId id="2147483659" r:id="rId7"/>
    <p:sldLayoutId id="2147483656" r:id="rId8"/>
    <p:sldLayoutId id="2147483662" r:id="rId9"/>
    <p:sldLayoutId id="2147483665" r:id="rId10"/>
    <p:sldLayoutId id="2147483660" r:id="rId11"/>
    <p:sldLayoutId id="2147483657" r:id="rId12"/>
    <p:sldLayoutId id="2147483663" r:id="rId13"/>
    <p:sldLayoutId id="2147483666" r:id="rId14"/>
  </p:sldLayoutIdLst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3000" b="0" i="0" kern="1200">
          <a:solidFill>
            <a:srgbClr val="22196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3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News Gothic MT"/>
          <a:ea typeface="+mn-ea"/>
          <a:cs typeface="News Gothic MT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News Gothic MT"/>
          <a:ea typeface="+mn-ea"/>
          <a:cs typeface="News Gothic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sg.company/nl/bedienen-afsluiters-hydranten" TargetMode="External"/><Relationship Id="rId2" Type="http://schemas.openxmlformats.org/officeDocument/2006/relationships/hyperlink" Target="http://www.usg.company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intranetchemelot.nl/IManager/MediaLink/915/80959/39989/1750233/" TargetMode="External"/><Relationship Id="rId4" Type="http://schemas.openxmlformats.org/officeDocument/2006/relationships/hyperlink" Target="https://www.intranetchemelot.nl/regelgeving/formulieren-en-registratie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aanvragen.hydranten@usg.company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54673" y="3254916"/>
            <a:ext cx="5223126" cy="1088323"/>
          </a:xfrm>
        </p:spPr>
        <p:txBody>
          <a:bodyPr>
            <a:normAutofit/>
          </a:bodyPr>
          <a:lstStyle/>
          <a:p>
            <a:pPr algn="ctr"/>
            <a:r>
              <a:rPr lang="nl-NL" sz="4000" b="1" i="1" dirty="0">
                <a:latin typeface="+mj-lt"/>
              </a:rPr>
              <a:t>Instructie Hydranten</a:t>
            </a:r>
            <a:br>
              <a:rPr lang="nl-NL" sz="4000" b="1" i="1" dirty="0">
                <a:latin typeface="Cambria" pitchFamily="18" charset="0"/>
              </a:rPr>
            </a:br>
            <a:endParaRPr lang="nl-NL" sz="2400" b="1" dirty="0"/>
          </a:p>
        </p:txBody>
      </p:sp>
      <p:sp>
        <p:nvSpPr>
          <p:cNvPr id="3" name="Tijdelijke aanduiding voor dianummer 1"/>
          <p:cNvSpPr txBox="1">
            <a:spLocks/>
          </p:cNvSpPr>
          <p:nvPr/>
        </p:nvSpPr>
        <p:spPr>
          <a:xfrm>
            <a:off x="6661009" y="4853036"/>
            <a:ext cx="2133600" cy="27384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defPPr>
              <a:defRPr lang="nl-NL"/>
            </a:defPPr>
            <a:lvl1pPr marL="0" algn="r" defTabSz="457200" rtl="0" eaLnBrk="1" latinLnBrk="0" hangingPunct="1">
              <a:defRPr sz="1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latin typeface="+mj-lt"/>
              </a:rPr>
              <a:t>Versie november 2024</a:t>
            </a:r>
          </a:p>
        </p:txBody>
      </p:sp>
    </p:spTree>
    <p:extLst>
      <p:ext uri="{BB962C8B-B14F-4D97-AF65-F5344CB8AC3E}">
        <p14:creationId xmlns:p14="http://schemas.microsoft.com/office/powerpoint/2010/main" val="525612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31562"/>
            <a:ext cx="6891533" cy="543798"/>
          </a:xfrm>
          <a:solidFill>
            <a:srgbClr val="3333CC"/>
          </a:solidFill>
        </p:spPr>
        <p:txBody>
          <a:bodyPr>
            <a:normAutofit/>
          </a:bodyPr>
          <a:lstStyle/>
          <a:p>
            <a:pPr algn="ctr"/>
            <a:r>
              <a:rPr lang="nl-NL" sz="3200" b="1" i="1" dirty="0">
                <a:solidFill>
                  <a:schemeClr val="bg1"/>
                </a:solidFill>
                <a:latin typeface="+mj-lt"/>
              </a:rPr>
              <a:t>Type bluswater Hydranten</a:t>
            </a:r>
            <a:endParaRPr lang="nl-NL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2623"/>
            <a:ext cx="8046099" cy="320649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sz="2800" b="1" dirty="0">
                <a:solidFill>
                  <a:srgbClr val="3333CC"/>
                </a:solidFill>
                <a:latin typeface="+mj-lt"/>
              </a:rPr>
              <a:t>1. De groot vermogen Hydrant</a:t>
            </a:r>
          </a:p>
          <a:p>
            <a:pPr>
              <a:lnSpc>
                <a:spcPct val="80000"/>
              </a:lnSpc>
            </a:pPr>
            <a:endParaRPr lang="nl-NL" sz="2800" b="1" dirty="0">
              <a:solidFill>
                <a:srgbClr val="3333CC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nl-NL" sz="2800" b="1" dirty="0">
                <a:solidFill>
                  <a:srgbClr val="3333CC"/>
                </a:solidFill>
                <a:latin typeface="+mj-lt"/>
              </a:rPr>
              <a:t>2. De ”Von </a:t>
            </a:r>
            <a:r>
              <a:rPr lang="nl-NL" sz="2800" b="1" dirty="0" err="1">
                <a:solidFill>
                  <a:srgbClr val="3333CC"/>
                </a:solidFill>
                <a:latin typeface="+mj-lt"/>
              </a:rPr>
              <a:t>Roll</a:t>
            </a:r>
            <a:r>
              <a:rPr lang="nl-NL" sz="2800" b="1" dirty="0">
                <a:solidFill>
                  <a:srgbClr val="3333CC"/>
                </a:solidFill>
                <a:latin typeface="+mj-lt"/>
              </a:rPr>
              <a:t>” Hydrant hy+5700          </a:t>
            </a:r>
          </a:p>
          <a:p>
            <a:pPr>
              <a:lnSpc>
                <a:spcPct val="80000"/>
              </a:lnSpc>
            </a:pPr>
            <a:r>
              <a:rPr lang="nl-NL" sz="2800" b="1" dirty="0">
                <a:solidFill>
                  <a:srgbClr val="3333CC"/>
                </a:solidFill>
                <a:latin typeface="+mj-lt"/>
              </a:rPr>
              <a:t>(nieuw Type)</a:t>
            </a:r>
          </a:p>
          <a:p>
            <a:pPr>
              <a:lnSpc>
                <a:spcPct val="80000"/>
              </a:lnSpc>
            </a:pPr>
            <a:endParaRPr lang="nl-NL" sz="2800" b="1" dirty="0">
              <a:solidFill>
                <a:srgbClr val="3333CC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nl-NL" sz="2800" b="1" dirty="0">
                <a:solidFill>
                  <a:srgbClr val="3333CC"/>
                </a:solidFill>
                <a:latin typeface="+mj-lt"/>
              </a:rPr>
              <a:t>3. De standaard Hydrant (oud model)</a:t>
            </a:r>
          </a:p>
          <a:p>
            <a:pPr>
              <a:lnSpc>
                <a:spcPct val="90000"/>
              </a:lnSpc>
            </a:pPr>
            <a:endParaRPr lang="nl-NL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nl-NL" dirty="0">
                <a:latin typeface="+mj-lt"/>
              </a:rPr>
              <a:t>8</a:t>
            </a: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722" y="975360"/>
            <a:ext cx="1084556" cy="1446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1354" y="3135366"/>
            <a:ext cx="1223958" cy="1631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C3363990-38AE-2497-5EA6-6F5E68F507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4961" y="1722581"/>
            <a:ext cx="1040039" cy="148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4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31562"/>
            <a:ext cx="6891533" cy="543798"/>
          </a:xfrm>
          <a:solidFill>
            <a:srgbClr val="3333CC"/>
          </a:solidFill>
        </p:spPr>
        <p:txBody>
          <a:bodyPr>
            <a:normAutofit/>
          </a:bodyPr>
          <a:lstStyle/>
          <a:p>
            <a:pPr algn="ctr"/>
            <a:r>
              <a:rPr lang="nl-NL" sz="3200" b="1" i="1" dirty="0">
                <a:solidFill>
                  <a:schemeClr val="bg1"/>
                </a:solidFill>
                <a:latin typeface="+mj-lt"/>
              </a:rPr>
              <a:t>Hydrant kop met verschillende kleuren</a:t>
            </a:r>
            <a:endParaRPr lang="nl-NL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2623"/>
            <a:ext cx="8046099" cy="320649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3333CC"/>
                </a:solidFill>
                <a:latin typeface="+mj-lt"/>
              </a:rPr>
              <a:t>Hydrant met </a:t>
            </a:r>
            <a:r>
              <a:rPr lang="nl-NL" sz="2800" b="1" u="sng" dirty="0">
                <a:solidFill>
                  <a:srgbClr val="3333CC"/>
                </a:solidFill>
                <a:latin typeface="+mj-lt"/>
              </a:rPr>
              <a:t>rode</a:t>
            </a:r>
            <a:r>
              <a:rPr lang="nl-NL" sz="2800" b="1" dirty="0">
                <a:solidFill>
                  <a:srgbClr val="3333CC"/>
                </a:solidFill>
                <a:latin typeface="+mj-lt"/>
              </a:rPr>
              <a:t> kop</a:t>
            </a:r>
          </a:p>
          <a:p>
            <a:pPr lvl="1">
              <a:lnSpc>
                <a:spcPct val="80000"/>
              </a:lnSpc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Aangesloten op bluswaternet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3333CC"/>
                </a:solidFill>
                <a:latin typeface="+mj-lt"/>
              </a:rPr>
              <a:t>Hydrant met </a:t>
            </a:r>
            <a:r>
              <a:rPr lang="nl-NL" sz="2800" b="1" u="sng" dirty="0">
                <a:solidFill>
                  <a:srgbClr val="3333CC"/>
                </a:solidFill>
                <a:latin typeface="+mj-lt"/>
              </a:rPr>
              <a:t>blauwe</a:t>
            </a:r>
            <a:r>
              <a:rPr lang="nl-NL" sz="2800" b="1" dirty="0">
                <a:solidFill>
                  <a:srgbClr val="3333CC"/>
                </a:solidFill>
                <a:latin typeface="+mj-lt"/>
              </a:rPr>
              <a:t> kop</a:t>
            </a:r>
          </a:p>
          <a:p>
            <a:pPr lvl="1">
              <a:lnSpc>
                <a:spcPct val="80000"/>
              </a:lnSpc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Aangesloten op kanaalwaternet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3333CC"/>
                </a:solidFill>
                <a:latin typeface="+mj-lt"/>
              </a:rPr>
              <a:t>Hydrant met </a:t>
            </a:r>
            <a:r>
              <a:rPr lang="nl-NL" sz="2800" b="1" u="sng" dirty="0">
                <a:solidFill>
                  <a:srgbClr val="3333CC"/>
                </a:solidFill>
                <a:latin typeface="+mj-lt"/>
              </a:rPr>
              <a:t>witte</a:t>
            </a:r>
            <a:r>
              <a:rPr lang="nl-NL" sz="2800" b="1" dirty="0">
                <a:solidFill>
                  <a:srgbClr val="3333CC"/>
                </a:solidFill>
                <a:latin typeface="+mj-lt"/>
              </a:rPr>
              <a:t> kop</a:t>
            </a:r>
          </a:p>
          <a:p>
            <a:pPr lvl="1">
              <a:lnSpc>
                <a:spcPct val="80000"/>
              </a:lnSpc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Aangesloten op drinkwaternet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rgbClr val="3333CC"/>
                </a:solidFill>
                <a:latin typeface="+mj-lt"/>
              </a:rPr>
              <a:t>Groene service hydrant</a:t>
            </a:r>
          </a:p>
          <a:p>
            <a:pPr lvl="1">
              <a:lnSpc>
                <a:spcPct val="80000"/>
              </a:lnSpc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Aangesloten op blus- en kanaalwaternet</a:t>
            </a:r>
          </a:p>
          <a:p>
            <a:pPr>
              <a:lnSpc>
                <a:spcPct val="90000"/>
              </a:lnSpc>
            </a:pPr>
            <a:endParaRPr lang="nl-NL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nl-NL" dirty="0">
                <a:latin typeface="+mj-lt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67861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31562"/>
            <a:ext cx="6891533" cy="543798"/>
          </a:xfrm>
          <a:solidFill>
            <a:srgbClr val="3333CC"/>
          </a:solidFill>
        </p:spPr>
        <p:txBody>
          <a:bodyPr>
            <a:normAutofit/>
          </a:bodyPr>
          <a:lstStyle/>
          <a:p>
            <a:pPr algn="ctr"/>
            <a:r>
              <a:rPr lang="nl-NL" sz="3200" b="1" i="1" dirty="0">
                <a:solidFill>
                  <a:schemeClr val="bg1"/>
                </a:solidFill>
                <a:latin typeface="+mj-lt"/>
              </a:rPr>
              <a:t>Welke wel/niet gebruiken door derden</a:t>
            </a:r>
            <a:endParaRPr lang="nl-NL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2623"/>
            <a:ext cx="8046099" cy="358464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nl-NL" sz="2800" b="1" u="sng" dirty="0">
                <a:solidFill>
                  <a:srgbClr val="3333CC"/>
                </a:solidFill>
                <a:latin typeface="+mj-lt"/>
              </a:rPr>
              <a:t>Toegestaan gebruik </a:t>
            </a:r>
            <a:r>
              <a:rPr lang="nl-NL" sz="2800" b="1" dirty="0">
                <a:solidFill>
                  <a:srgbClr val="3333CC"/>
                </a:solidFill>
                <a:latin typeface="+mj-lt"/>
              </a:rPr>
              <a:t>voor niet calamiteit </a:t>
            </a:r>
          </a:p>
          <a:p>
            <a:pPr>
              <a:lnSpc>
                <a:spcPct val="80000"/>
              </a:lnSpc>
            </a:pPr>
            <a:r>
              <a:rPr lang="nl-NL" sz="2800" b="1" dirty="0">
                <a:solidFill>
                  <a:srgbClr val="3333CC"/>
                </a:solidFill>
                <a:latin typeface="+mj-lt"/>
              </a:rPr>
              <a:t>doeleinden;</a:t>
            </a:r>
          </a:p>
          <a:p>
            <a:pPr>
              <a:lnSpc>
                <a:spcPct val="80000"/>
              </a:lnSpc>
            </a:pPr>
            <a:endParaRPr lang="nl-NL" sz="2800" b="1" dirty="0">
              <a:solidFill>
                <a:srgbClr val="3333CC"/>
              </a:solidFill>
              <a:latin typeface="+mj-lt"/>
            </a:endParaRP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333CC"/>
                </a:solidFill>
                <a:latin typeface="+mj-lt"/>
              </a:rPr>
              <a:t>Hydrant met </a:t>
            </a:r>
            <a:r>
              <a:rPr lang="nl-NL" sz="2800" u="sng" dirty="0">
                <a:solidFill>
                  <a:srgbClr val="3333CC"/>
                </a:solidFill>
                <a:latin typeface="+mj-lt"/>
              </a:rPr>
              <a:t>rode</a:t>
            </a:r>
            <a:r>
              <a:rPr lang="nl-NL" sz="2800" dirty="0">
                <a:solidFill>
                  <a:srgbClr val="3333CC"/>
                </a:solidFill>
                <a:latin typeface="+mj-lt"/>
              </a:rPr>
              <a:t> kop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333CC"/>
                </a:solidFill>
                <a:latin typeface="+mj-lt"/>
              </a:rPr>
              <a:t>Hydrant met </a:t>
            </a:r>
            <a:r>
              <a:rPr lang="nl-NL" sz="2800" u="sng" dirty="0">
                <a:solidFill>
                  <a:srgbClr val="3333CC"/>
                </a:solidFill>
                <a:latin typeface="+mj-lt"/>
              </a:rPr>
              <a:t>blauwe</a:t>
            </a:r>
            <a:r>
              <a:rPr lang="nl-NL" sz="2800" dirty="0">
                <a:solidFill>
                  <a:srgbClr val="3333CC"/>
                </a:solidFill>
                <a:latin typeface="+mj-lt"/>
              </a:rPr>
              <a:t> kop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333CC"/>
                </a:solidFill>
                <a:latin typeface="+mj-lt"/>
              </a:rPr>
              <a:t>Groene service hydranten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2800" dirty="0">
              <a:solidFill>
                <a:srgbClr val="3333CC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nl-NL" sz="2800" b="1" dirty="0">
                <a:solidFill>
                  <a:srgbClr val="FF0000"/>
                </a:solidFill>
                <a:latin typeface="+mj-lt"/>
              </a:rPr>
              <a:t>Alleen te gebruiken door:</a:t>
            </a:r>
          </a:p>
          <a:p>
            <a:pPr>
              <a:lnSpc>
                <a:spcPct val="80000"/>
              </a:lnSpc>
            </a:pPr>
            <a:r>
              <a:rPr lang="nl-NL" sz="2800" b="1" dirty="0">
                <a:solidFill>
                  <a:srgbClr val="FF0000"/>
                </a:solidFill>
                <a:latin typeface="+mj-lt"/>
              </a:rPr>
              <a:t>USG personeel en BBW!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333CC"/>
                </a:solidFill>
                <a:latin typeface="+mj-lt"/>
              </a:rPr>
              <a:t>Groot vermogen hydranten</a:t>
            </a:r>
          </a:p>
          <a:p>
            <a:pPr marL="457200" indent="-4572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333CC"/>
                </a:solidFill>
                <a:latin typeface="+mj-lt"/>
              </a:rPr>
              <a:t>Hydrant met witte kop</a:t>
            </a:r>
          </a:p>
          <a:p>
            <a:pPr>
              <a:lnSpc>
                <a:spcPct val="90000"/>
              </a:lnSpc>
            </a:pPr>
            <a:endParaRPr lang="nl-NL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nl-NL" dirty="0">
                <a:latin typeface="+mj-lt"/>
              </a:rPr>
              <a:t>10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101" y="1563149"/>
            <a:ext cx="611979" cy="81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792" y="1977811"/>
            <a:ext cx="612917" cy="8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26" y="2237131"/>
            <a:ext cx="612918" cy="8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86" y="3484112"/>
            <a:ext cx="612917" cy="81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582" y="3805223"/>
            <a:ext cx="504056" cy="102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Rechte verbindingslijn 11"/>
          <p:cNvCxnSpPr/>
          <p:nvPr/>
        </p:nvCxnSpPr>
        <p:spPr>
          <a:xfrm>
            <a:off x="4619478" y="3364272"/>
            <a:ext cx="792088" cy="9846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>
            <a:off x="4619478" y="3364272"/>
            <a:ext cx="792088" cy="9846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5411566" y="3796320"/>
            <a:ext cx="792088" cy="9846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/>
          <p:nvPr/>
        </p:nvCxnSpPr>
        <p:spPr>
          <a:xfrm flipH="1">
            <a:off x="5411566" y="3796320"/>
            <a:ext cx="792088" cy="98466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C3FD9E7-44CF-E6DC-D307-C07DA87878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9867" y="1553411"/>
            <a:ext cx="653155" cy="8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053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31562"/>
            <a:ext cx="6891533" cy="543798"/>
          </a:xfrm>
          <a:solidFill>
            <a:srgbClr val="3333CC"/>
          </a:solidFill>
        </p:spPr>
        <p:txBody>
          <a:bodyPr>
            <a:normAutofit/>
          </a:bodyPr>
          <a:lstStyle/>
          <a:p>
            <a:pPr algn="ctr"/>
            <a:r>
              <a:rPr lang="nl-NL" sz="3200" b="1" i="1" dirty="0">
                <a:solidFill>
                  <a:schemeClr val="bg1"/>
                </a:solidFill>
                <a:latin typeface="+mj-lt"/>
              </a:rPr>
              <a:t>Gebruik van “VON ROLL” Hydrant </a:t>
            </a:r>
            <a:endParaRPr lang="nl-NL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2623"/>
            <a:ext cx="8046099" cy="358464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nl-NL" sz="2600" b="1" dirty="0">
                <a:solidFill>
                  <a:srgbClr val="3333CC"/>
                </a:solidFill>
                <a:latin typeface="+mj-lt"/>
              </a:rPr>
              <a:t>Uitgangssituatie:</a:t>
            </a:r>
          </a:p>
          <a:p>
            <a:pPr>
              <a:lnSpc>
                <a:spcPct val="80000"/>
              </a:lnSpc>
            </a:pPr>
            <a:endParaRPr lang="nl-NL" sz="2600" b="1" dirty="0">
              <a:solidFill>
                <a:srgbClr val="3333CC"/>
              </a:solidFill>
              <a:latin typeface="+mj-lt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Hoofdtoevoer afsluiter naar </a:t>
            </a:r>
          </a:p>
          <a:p>
            <a:pPr>
              <a:lnSpc>
                <a:spcPct val="80000"/>
              </a:lnSpc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	hydrant staat open. </a:t>
            </a:r>
          </a:p>
          <a:p>
            <a:pPr>
              <a:lnSpc>
                <a:spcPct val="80000"/>
              </a:lnSpc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	(grondafsluiter)</a:t>
            </a:r>
          </a:p>
          <a:p>
            <a:pPr>
              <a:lnSpc>
                <a:spcPct val="80000"/>
              </a:lnSpc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2. 	Ingebouwde hoofdafsluiter </a:t>
            </a:r>
          </a:p>
          <a:p>
            <a:pPr>
              <a:lnSpc>
                <a:spcPct val="80000"/>
              </a:lnSpc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	staat dicht.  (midden)</a:t>
            </a:r>
          </a:p>
          <a:p>
            <a:pPr>
              <a:lnSpc>
                <a:spcPct val="80000"/>
              </a:lnSpc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3.	De  zijafsluiters van de zij-</a:t>
            </a:r>
          </a:p>
          <a:p>
            <a:pPr>
              <a:lnSpc>
                <a:spcPct val="80000"/>
              </a:lnSpc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	aansluitingen staan enkele </a:t>
            </a:r>
          </a:p>
          <a:p>
            <a:pPr>
              <a:lnSpc>
                <a:spcPct val="80000"/>
              </a:lnSpc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	slagen open. (beluchten)</a:t>
            </a:r>
          </a:p>
          <a:p>
            <a:pPr>
              <a:lnSpc>
                <a:spcPct val="80000"/>
              </a:lnSpc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4.	De storz koppelingen zijn </a:t>
            </a:r>
          </a:p>
          <a:p>
            <a:pPr>
              <a:lnSpc>
                <a:spcPct val="80000"/>
              </a:lnSpc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	afgedicht met afdekkappen </a:t>
            </a:r>
          </a:p>
          <a:p>
            <a:pPr>
              <a:lnSpc>
                <a:spcPct val="90000"/>
              </a:lnSpc>
            </a:pPr>
            <a:endParaRPr lang="nl-NL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nl-NL" dirty="0">
                <a:latin typeface="+mj-lt"/>
              </a:rPr>
              <a:t>11</a:t>
            </a: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022" y="580905"/>
            <a:ext cx="1196222" cy="221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34" y="1790264"/>
            <a:ext cx="2247331" cy="300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Rechte verbindingslijn met pijl 19"/>
          <p:cNvCxnSpPr/>
          <p:nvPr/>
        </p:nvCxnSpPr>
        <p:spPr>
          <a:xfrm>
            <a:off x="3722510" y="2090266"/>
            <a:ext cx="389749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chte verbindingslijn met pijl 20"/>
          <p:cNvCxnSpPr/>
          <p:nvPr/>
        </p:nvCxnSpPr>
        <p:spPr>
          <a:xfrm>
            <a:off x="4228929" y="2944082"/>
            <a:ext cx="1501270" cy="4087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>
            <a:off x="4228929" y="3551209"/>
            <a:ext cx="1196511" cy="3022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echte verbindingslijn met pijl 26"/>
          <p:cNvCxnSpPr/>
          <p:nvPr/>
        </p:nvCxnSpPr>
        <p:spPr>
          <a:xfrm>
            <a:off x="4228929" y="4310743"/>
            <a:ext cx="593007" cy="1443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775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31562"/>
            <a:ext cx="6891533" cy="543798"/>
          </a:xfrm>
          <a:solidFill>
            <a:srgbClr val="3333CC"/>
          </a:solidFill>
        </p:spPr>
        <p:txBody>
          <a:bodyPr>
            <a:normAutofit/>
          </a:bodyPr>
          <a:lstStyle/>
          <a:p>
            <a:pPr algn="ctr"/>
            <a:r>
              <a:rPr lang="nl-NL" sz="3200" b="1" i="1" dirty="0">
                <a:solidFill>
                  <a:schemeClr val="bg1"/>
                </a:solidFill>
                <a:latin typeface="+mj-lt"/>
              </a:rPr>
              <a:t>In bedrijf nemen “VON ROLL” Hydrant</a:t>
            </a:r>
            <a:endParaRPr lang="nl-NL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2623"/>
            <a:ext cx="8046099" cy="358464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80000"/>
              </a:lnSpc>
            </a:pPr>
            <a:r>
              <a:rPr lang="nl-NL" sz="2800" dirty="0">
                <a:solidFill>
                  <a:srgbClr val="3333CC"/>
                </a:solidFill>
                <a:latin typeface="+mj-lt"/>
              </a:rPr>
              <a:t>1.    Afdekkappen voor de </a:t>
            </a:r>
          </a:p>
          <a:p>
            <a:pPr>
              <a:lnSpc>
                <a:spcPct val="80000"/>
              </a:lnSpc>
            </a:pPr>
            <a:r>
              <a:rPr lang="nl-NL" sz="2800" dirty="0">
                <a:solidFill>
                  <a:srgbClr val="3333CC"/>
                </a:solidFill>
                <a:latin typeface="+mj-lt"/>
              </a:rPr>
              <a:t>	slangaansluitingen verwijderen.</a:t>
            </a:r>
          </a:p>
          <a:p>
            <a:pPr marL="457200" indent="-457200">
              <a:lnSpc>
                <a:spcPct val="80000"/>
              </a:lnSpc>
              <a:buAutoNum type="arabicPeriod" startAt="2"/>
            </a:pPr>
            <a:r>
              <a:rPr lang="nl-NL" sz="2800" dirty="0">
                <a:solidFill>
                  <a:srgbClr val="3333CC"/>
                </a:solidFill>
                <a:latin typeface="+mj-lt"/>
              </a:rPr>
              <a:t>Boven deksel openen d.m.v. afsluitknop. </a:t>
            </a:r>
          </a:p>
          <a:p>
            <a:pPr marL="457200" indent="-457200">
              <a:lnSpc>
                <a:spcPct val="80000"/>
              </a:lnSpc>
              <a:buAutoNum type="arabicPeriod" startAt="2"/>
            </a:pPr>
            <a:r>
              <a:rPr lang="nl-NL" sz="2800" dirty="0">
                <a:solidFill>
                  <a:srgbClr val="3333CC"/>
                </a:solidFill>
                <a:latin typeface="+mj-lt"/>
              </a:rPr>
              <a:t>Een zijafsluiter sluiten.</a:t>
            </a:r>
          </a:p>
          <a:p>
            <a:pPr marL="457200" indent="-457200">
              <a:lnSpc>
                <a:spcPct val="80000"/>
              </a:lnSpc>
              <a:buAutoNum type="arabicPeriod" startAt="2"/>
            </a:pPr>
            <a:r>
              <a:rPr lang="nl-NL" sz="2800" dirty="0">
                <a:solidFill>
                  <a:srgbClr val="3333CC"/>
                </a:solidFill>
                <a:latin typeface="+mj-lt"/>
              </a:rPr>
              <a:t>Ingebouwde hoofdafsluiter (midden) </a:t>
            </a:r>
          </a:p>
          <a:p>
            <a:pPr>
              <a:lnSpc>
                <a:spcPct val="80000"/>
              </a:lnSpc>
            </a:pPr>
            <a:r>
              <a:rPr lang="nl-NL" sz="2800" dirty="0">
                <a:solidFill>
                  <a:srgbClr val="3333CC"/>
                </a:solidFill>
                <a:latin typeface="+mj-lt"/>
              </a:rPr>
              <a:t>	rustig </a:t>
            </a:r>
            <a:r>
              <a:rPr lang="nl-NL" sz="2800" dirty="0">
                <a:solidFill>
                  <a:srgbClr val="FF0000"/>
                </a:solidFill>
                <a:latin typeface="+mj-lt"/>
              </a:rPr>
              <a:t>helemaal</a:t>
            </a:r>
            <a:r>
              <a:rPr lang="nl-NL" sz="2800" dirty="0">
                <a:solidFill>
                  <a:srgbClr val="3333CC"/>
                </a:solidFill>
                <a:latin typeface="+mj-lt"/>
              </a:rPr>
              <a:t> openen, hydrant wordt </a:t>
            </a:r>
          </a:p>
          <a:p>
            <a:pPr>
              <a:lnSpc>
                <a:spcPct val="80000"/>
              </a:lnSpc>
            </a:pPr>
            <a:r>
              <a:rPr lang="nl-NL" sz="2800" dirty="0">
                <a:solidFill>
                  <a:srgbClr val="3333CC"/>
                </a:solidFill>
                <a:latin typeface="+mj-lt"/>
              </a:rPr>
              <a:t>						                  opgevuld en gespoeld.</a:t>
            </a:r>
            <a:endParaRPr lang="nl-NL" sz="2800" u="sng" dirty="0">
              <a:solidFill>
                <a:srgbClr val="3333CC"/>
              </a:solidFill>
              <a:latin typeface="+mj-lt"/>
            </a:endParaRPr>
          </a:p>
          <a:p>
            <a:pPr marL="457200" indent="-457200">
              <a:lnSpc>
                <a:spcPct val="80000"/>
              </a:lnSpc>
              <a:buAutoNum type="arabicPeriod" startAt="5"/>
            </a:pPr>
            <a:r>
              <a:rPr lang="nl-NL" sz="2800" dirty="0">
                <a:solidFill>
                  <a:srgbClr val="3333CC"/>
                </a:solidFill>
                <a:latin typeface="+mj-lt"/>
              </a:rPr>
              <a:t>Na spoelen zijafsluiter sluiten.</a:t>
            </a:r>
          </a:p>
          <a:p>
            <a:pPr marL="457200" indent="-457200">
              <a:lnSpc>
                <a:spcPct val="80000"/>
              </a:lnSpc>
              <a:buAutoNum type="arabicPeriod" startAt="5"/>
            </a:pPr>
            <a:r>
              <a:rPr lang="nl-NL" sz="2800" dirty="0">
                <a:solidFill>
                  <a:srgbClr val="3333CC"/>
                </a:solidFill>
                <a:latin typeface="+mj-lt"/>
              </a:rPr>
              <a:t>Slangen aankoppelen met verdeelstuk.</a:t>
            </a:r>
          </a:p>
          <a:p>
            <a:pPr marL="1200150" lvl="1" indent="-4572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nl-NL" sz="2000" dirty="0">
                <a:solidFill>
                  <a:srgbClr val="FF0000"/>
                </a:solidFill>
                <a:latin typeface="+mj-lt"/>
              </a:rPr>
              <a:t>Koppeling vastzetten met Storz sleutel </a:t>
            </a:r>
          </a:p>
          <a:p>
            <a:pPr marL="457200" indent="-457200">
              <a:buAutoNum type="arabicPeriod" startAt="7"/>
            </a:pPr>
            <a:r>
              <a:rPr lang="nl-NL" sz="2800" dirty="0">
                <a:solidFill>
                  <a:srgbClr val="3333CC"/>
                </a:solidFill>
                <a:latin typeface="+mj-lt"/>
              </a:rPr>
              <a:t>Zijafsluiter helemaal openen.</a:t>
            </a:r>
          </a:p>
          <a:p>
            <a:pPr marL="457200" indent="-457200">
              <a:buAutoNum type="arabicPeriod" startAt="7"/>
            </a:pPr>
            <a:r>
              <a:rPr lang="nl-NL" sz="2800" dirty="0">
                <a:solidFill>
                  <a:srgbClr val="3333CC"/>
                </a:solidFill>
                <a:latin typeface="+mj-lt"/>
              </a:rPr>
              <a:t>Hoeveelheid water regelen met </a:t>
            </a:r>
          </a:p>
          <a:p>
            <a:pPr marL="457200" indent="-457200"/>
            <a:r>
              <a:rPr lang="nl-NL" sz="2800" dirty="0">
                <a:solidFill>
                  <a:srgbClr val="3333CC"/>
                </a:solidFill>
                <a:latin typeface="+mj-lt"/>
              </a:rPr>
              <a:t>	verdeelstuk naar slang.</a:t>
            </a:r>
          </a:p>
          <a:p>
            <a:pPr>
              <a:lnSpc>
                <a:spcPct val="90000"/>
              </a:lnSpc>
            </a:pPr>
            <a:endParaRPr lang="nl-NL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nl-NL" dirty="0">
                <a:latin typeface="+mj-lt"/>
              </a:rPr>
              <a:t>12</a:t>
            </a:r>
          </a:p>
        </p:txBody>
      </p:sp>
      <p:pic>
        <p:nvPicPr>
          <p:cNvPr id="11" name="Picture 4" descr="IMG_11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741" y="975360"/>
            <a:ext cx="2700808" cy="2065324"/>
          </a:xfrm>
          <a:prstGeom prst="ellipse">
            <a:avLst/>
          </a:prstGeom>
          <a:noFill/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" descr="IMG_11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1789" y="3109273"/>
            <a:ext cx="2865160" cy="1944216"/>
          </a:xfrm>
          <a:prstGeom prst="ellipse">
            <a:avLst/>
          </a:prstGeom>
          <a:noFill/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4" name="Rechte verbindingslijn met pijl 23"/>
          <p:cNvCxnSpPr/>
          <p:nvPr/>
        </p:nvCxnSpPr>
        <p:spPr>
          <a:xfrm>
            <a:off x="4840224" y="4194048"/>
            <a:ext cx="1560576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fbeelding 1" descr="Unidelta Deltone montagesleutel, pom, 63 - 110 mm ">
            <a:extLst>
              <a:ext uri="{FF2B5EF4-FFF2-40B4-BE49-F238E27FC236}">
                <a16:creationId xmlns:a16="http://schemas.microsoft.com/office/drawing/2014/main" id="{74516834-A582-A666-6C9C-1D9F64631E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7" b="18981"/>
          <a:stretch/>
        </p:blipFill>
        <p:spPr bwMode="auto">
          <a:xfrm>
            <a:off x="3710550" y="4292615"/>
            <a:ext cx="1317988" cy="6819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09B3A935-4870-3165-1A1A-2ACC670B647D}"/>
              </a:ext>
            </a:extLst>
          </p:cNvPr>
          <p:cNvCxnSpPr>
            <a:cxnSpLocks/>
          </p:cNvCxnSpPr>
          <p:nvPr/>
        </p:nvCxnSpPr>
        <p:spPr>
          <a:xfrm>
            <a:off x="4336973" y="3560739"/>
            <a:ext cx="131187" cy="1041284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815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31562"/>
            <a:ext cx="6891533" cy="543798"/>
          </a:xfrm>
          <a:solidFill>
            <a:srgbClr val="3333CC"/>
          </a:solidFill>
        </p:spPr>
        <p:txBody>
          <a:bodyPr>
            <a:normAutofit/>
          </a:bodyPr>
          <a:lstStyle/>
          <a:p>
            <a:pPr algn="ctr"/>
            <a:r>
              <a:rPr lang="nl-NL" sz="3200" b="1" i="1" dirty="0">
                <a:solidFill>
                  <a:schemeClr val="bg1"/>
                </a:solidFill>
                <a:latin typeface="+mj-lt"/>
              </a:rPr>
              <a:t>Uit bedrijf name “VON ROLL” Hydrant</a:t>
            </a:r>
            <a:endParaRPr lang="nl-NL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2623"/>
            <a:ext cx="8046099" cy="358464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80000"/>
              </a:lnSpc>
              <a:buFont typeface="Arial"/>
              <a:buAutoNum type="arabicPeriod"/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Hoofdafsluiter dichtdraaien. (midden)</a:t>
            </a:r>
          </a:p>
          <a:p>
            <a:pPr marL="1200150" lvl="1" indent="-4572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nl-NL" sz="2200" dirty="0">
                <a:solidFill>
                  <a:srgbClr val="FF0000"/>
                </a:solidFill>
                <a:latin typeface="+mj-lt"/>
              </a:rPr>
              <a:t>Wacht tot hydrant en slang drukloos is en water uitstroming is gestopt!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Slangen met verdeelstuk afkoppelen. 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Beide zijafsluiters minimaal 3 slagen openen, voor te beluchten.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Spindel van de hoofdafsluiter omlaag drukken</a:t>
            </a:r>
            <a:r>
              <a:rPr lang="nl-NL" sz="2400" dirty="0">
                <a:solidFill>
                  <a:srgbClr val="FF0000"/>
                </a:solidFill>
                <a:latin typeface="+mj-lt"/>
              </a:rPr>
              <a:t>*</a:t>
            </a:r>
            <a:r>
              <a:rPr lang="nl-NL" sz="2400" dirty="0">
                <a:solidFill>
                  <a:srgbClr val="3333CC"/>
                </a:solidFill>
                <a:latin typeface="+mj-lt"/>
              </a:rPr>
              <a:t>. 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Boven deksel afsluiten. 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Afdekkappen op slangaansluitingen terugplaatsen.</a:t>
            </a:r>
          </a:p>
          <a:p>
            <a:pPr>
              <a:lnSpc>
                <a:spcPct val="80000"/>
              </a:lnSpc>
            </a:pPr>
            <a:endParaRPr lang="nl-NL" sz="2400" b="1" dirty="0">
              <a:solidFill>
                <a:srgbClr val="3333CC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endParaRPr lang="nl-NL" sz="2400" b="1" dirty="0">
              <a:solidFill>
                <a:srgbClr val="3333CC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endParaRPr lang="nl-NL" sz="2400" b="1" dirty="0">
              <a:solidFill>
                <a:srgbClr val="3333CC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3333CC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nl-NL" sz="2400" dirty="0">
                <a:solidFill>
                  <a:srgbClr val="FF0000"/>
                </a:solidFill>
                <a:latin typeface="+mj-lt"/>
              </a:rPr>
              <a:t>*</a:t>
            </a:r>
            <a:r>
              <a:rPr lang="nl-NL" sz="2400" dirty="0">
                <a:solidFill>
                  <a:srgbClr val="3333CC"/>
                </a:solidFill>
                <a:latin typeface="+mj-lt"/>
              </a:rPr>
              <a:t>De hydrant is voor verkeerde bediening</a:t>
            </a:r>
          </a:p>
          <a:p>
            <a:pPr>
              <a:lnSpc>
                <a:spcPct val="80000"/>
              </a:lnSpc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beveiligd met een onder druk staande</a:t>
            </a:r>
          </a:p>
          <a:p>
            <a:pPr>
              <a:lnSpc>
                <a:spcPct val="80000"/>
              </a:lnSpc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spindelverlenging. Bij verkeerde bediening kan het</a:t>
            </a:r>
          </a:p>
          <a:p>
            <a:pPr>
              <a:lnSpc>
                <a:spcPct val="80000"/>
              </a:lnSpc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boven deksel niet gesloten worden. </a:t>
            </a:r>
          </a:p>
          <a:p>
            <a:pPr>
              <a:lnSpc>
                <a:spcPct val="90000"/>
              </a:lnSpc>
            </a:pPr>
            <a:endParaRPr lang="nl-NL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nl-NL" dirty="0">
                <a:latin typeface="+mj-lt"/>
              </a:rPr>
              <a:t>13</a:t>
            </a:r>
          </a:p>
        </p:txBody>
      </p:sp>
      <p:pic>
        <p:nvPicPr>
          <p:cNvPr id="8" name="Picture 4" descr="IMG_11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5232" y="2498431"/>
            <a:ext cx="2536146" cy="1802803"/>
          </a:xfrm>
          <a:prstGeom prst="ellipse">
            <a:avLst/>
          </a:prstGeom>
          <a:noFill/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133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31562"/>
            <a:ext cx="6891533" cy="543798"/>
          </a:xfrm>
          <a:solidFill>
            <a:srgbClr val="3333CC"/>
          </a:solidFill>
        </p:spPr>
        <p:txBody>
          <a:bodyPr>
            <a:normAutofit/>
          </a:bodyPr>
          <a:lstStyle/>
          <a:p>
            <a:pPr algn="ctr"/>
            <a:r>
              <a:rPr lang="nl-NL" sz="3200" b="1" i="1" dirty="0">
                <a:solidFill>
                  <a:schemeClr val="bg1"/>
                </a:solidFill>
                <a:latin typeface="+mj-lt"/>
              </a:rPr>
              <a:t>Gebruik van het oude type Hydrant</a:t>
            </a:r>
            <a:endParaRPr lang="nl-NL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2623"/>
            <a:ext cx="8046099" cy="35846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sz="2600" b="1" dirty="0">
                <a:solidFill>
                  <a:srgbClr val="3333CC"/>
                </a:solidFill>
                <a:latin typeface="+mj-lt"/>
              </a:rPr>
              <a:t>Uitgangssituatie: </a:t>
            </a: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3333CC"/>
              </a:solidFill>
              <a:latin typeface="Cambria" pitchFamily="18" charset="0"/>
            </a:endParaRP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Hoofdtoevoer afsluiter naar hydrant staat open    (grondafsluiter)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De hoofdafsluiter op kop van </a:t>
            </a:r>
          </a:p>
          <a:p>
            <a:pPr>
              <a:lnSpc>
                <a:spcPct val="80000"/>
              </a:lnSpc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	hydrant staat dicht.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De </a:t>
            </a:r>
            <a:r>
              <a:rPr lang="nl-NL" sz="2400" dirty="0" err="1">
                <a:solidFill>
                  <a:srgbClr val="3333CC"/>
                </a:solidFill>
                <a:latin typeface="+mj-lt"/>
              </a:rPr>
              <a:t>storz</a:t>
            </a:r>
            <a:r>
              <a:rPr lang="nl-NL" sz="2400" dirty="0">
                <a:solidFill>
                  <a:srgbClr val="3333CC"/>
                </a:solidFill>
                <a:latin typeface="+mj-lt"/>
              </a:rPr>
              <a:t> koppelingen zijn </a:t>
            </a:r>
          </a:p>
          <a:p>
            <a:pPr>
              <a:lnSpc>
                <a:spcPct val="80000"/>
              </a:lnSpc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	afgedicht met afdekkappen.</a:t>
            </a:r>
          </a:p>
          <a:p>
            <a:pPr>
              <a:lnSpc>
                <a:spcPct val="90000"/>
              </a:lnSpc>
            </a:pPr>
            <a:endParaRPr lang="nl-NL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nl-NL" dirty="0">
                <a:latin typeface="+mj-lt"/>
              </a:rPr>
              <a:t>14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55" y="2604508"/>
            <a:ext cx="1827502" cy="243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Rechte verbindingslijn met pijl 6"/>
          <p:cNvCxnSpPr/>
          <p:nvPr/>
        </p:nvCxnSpPr>
        <p:spPr>
          <a:xfrm>
            <a:off x="4797672" y="2771297"/>
            <a:ext cx="1586624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4227038" y="3539450"/>
            <a:ext cx="182168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57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31562"/>
            <a:ext cx="6891533" cy="543798"/>
          </a:xfrm>
          <a:solidFill>
            <a:srgbClr val="3333CC"/>
          </a:solidFill>
        </p:spPr>
        <p:txBody>
          <a:bodyPr>
            <a:normAutofit/>
          </a:bodyPr>
          <a:lstStyle/>
          <a:p>
            <a:pPr algn="ctr"/>
            <a:r>
              <a:rPr lang="nl-NL" sz="3200" b="1" i="1" dirty="0">
                <a:solidFill>
                  <a:schemeClr val="bg1"/>
                </a:solidFill>
                <a:latin typeface="+mj-lt"/>
              </a:rPr>
              <a:t>In bedrijf nemen oude type Hydrant</a:t>
            </a:r>
            <a:endParaRPr lang="nl-NL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2623"/>
            <a:ext cx="8046099" cy="3584640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AutoNum type="arabicPeriod"/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Afdekkappen van slangaansluitingen verwijderen.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Slang aankoppelen met verdeelstuk op zijaansluiting.</a:t>
            </a:r>
          </a:p>
          <a:p>
            <a:pPr marL="1200150" lvl="1" indent="-4572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nl-NL" sz="1400" dirty="0">
                <a:solidFill>
                  <a:srgbClr val="FF0000"/>
                </a:solidFill>
                <a:latin typeface="+mj-lt"/>
              </a:rPr>
              <a:t>Koppeling vastzetten met Storz sleutel </a:t>
            </a:r>
            <a:endParaRPr lang="nl-NL" sz="1400" dirty="0">
              <a:solidFill>
                <a:srgbClr val="3333CC"/>
              </a:solidFill>
              <a:latin typeface="+mj-lt"/>
            </a:endParaRP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Draai hoofdafsluiter op kop van hydrant </a:t>
            </a:r>
            <a:r>
              <a:rPr lang="nl-NL" sz="2400" dirty="0">
                <a:solidFill>
                  <a:srgbClr val="FF0000"/>
                </a:solidFill>
                <a:latin typeface="+mj-lt"/>
              </a:rPr>
              <a:t>helemaal</a:t>
            </a:r>
            <a:r>
              <a:rPr lang="nl-NL" sz="2400" dirty="0">
                <a:solidFill>
                  <a:srgbClr val="3333CC"/>
                </a:solidFill>
                <a:latin typeface="+mj-lt"/>
              </a:rPr>
              <a:t> open.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Hoeveelheid water regelen met verdeelstuk naar slang.</a:t>
            </a:r>
          </a:p>
          <a:p>
            <a:endParaRPr lang="nl-NL" sz="2800" dirty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endParaRPr lang="nl-NL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nl-NL" dirty="0">
                <a:latin typeface="+mj-lt"/>
              </a:rPr>
              <a:t>15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779" y="2805874"/>
            <a:ext cx="2485421" cy="216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 1"/>
          <p:cNvSpPr/>
          <p:nvPr/>
        </p:nvSpPr>
        <p:spPr>
          <a:xfrm>
            <a:off x="1170980" y="3901558"/>
            <a:ext cx="1747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solidFill>
                  <a:srgbClr val="3333CC"/>
                </a:solidFill>
                <a:latin typeface="+mj-lt"/>
              </a:rPr>
              <a:t>Verdeelstuk</a:t>
            </a:r>
          </a:p>
        </p:txBody>
      </p:sp>
      <p:cxnSp>
        <p:nvCxnSpPr>
          <p:cNvPr id="10" name="Rechte verbindingslijn met pijl 9"/>
          <p:cNvCxnSpPr>
            <a:cxnSpLocks/>
            <a:stCxn id="2" idx="3"/>
          </p:cNvCxnSpPr>
          <p:nvPr/>
        </p:nvCxnSpPr>
        <p:spPr>
          <a:xfrm>
            <a:off x="2918703" y="4132391"/>
            <a:ext cx="1485124" cy="348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 descr="Unidelta Deltone montagesleutel, pom, 63 - 110 mm ">
            <a:extLst>
              <a:ext uri="{FF2B5EF4-FFF2-40B4-BE49-F238E27FC236}">
                <a16:creationId xmlns:a16="http://schemas.microsoft.com/office/drawing/2014/main" id="{CC00EA5F-82FE-8CBA-C5D6-22AC4622F5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7" b="18981"/>
          <a:stretch/>
        </p:blipFill>
        <p:spPr bwMode="auto">
          <a:xfrm>
            <a:off x="2128726" y="3108365"/>
            <a:ext cx="1332775" cy="6895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E083A80B-872A-B79B-88D7-258A5398608F}"/>
              </a:ext>
            </a:extLst>
          </p:cNvPr>
          <p:cNvCxnSpPr>
            <a:cxnSpLocks/>
          </p:cNvCxnSpPr>
          <p:nvPr/>
        </p:nvCxnSpPr>
        <p:spPr>
          <a:xfrm flipH="1">
            <a:off x="3010689" y="2091714"/>
            <a:ext cx="542563" cy="130448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426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31562"/>
            <a:ext cx="6891533" cy="543798"/>
          </a:xfrm>
          <a:solidFill>
            <a:srgbClr val="3333CC"/>
          </a:solidFill>
        </p:spPr>
        <p:txBody>
          <a:bodyPr>
            <a:normAutofit/>
          </a:bodyPr>
          <a:lstStyle/>
          <a:p>
            <a:pPr algn="ctr"/>
            <a:r>
              <a:rPr lang="nl-NL" sz="3200" b="1" i="1" dirty="0">
                <a:solidFill>
                  <a:schemeClr val="bg1"/>
                </a:solidFill>
                <a:latin typeface="+mj-lt"/>
              </a:rPr>
              <a:t>Uit bedrijf nemen oude type Hydrant</a:t>
            </a:r>
            <a:endParaRPr lang="nl-NL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2623"/>
            <a:ext cx="8046099" cy="358464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AutoNum type="arabicPeriod"/>
            </a:pPr>
            <a:r>
              <a:rPr lang="nl-NL" sz="2000" dirty="0">
                <a:solidFill>
                  <a:srgbClr val="3333CC"/>
                </a:solidFill>
                <a:latin typeface="+mj-lt"/>
              </a:rPr>
              <a:t>Draai hoofdafsluiter op kop van hydrant </a:t>
            </a:r>
            <a:r>
              <a:rPr lang="nl-NL" sz="2000" dirty="0">
                <a:solidFill>
                  <a:srgbClr val="FF0000"/>
                </a:solidFill>
                <a:latin typeface="+mj-lt"/>
              </a:rPr>
              <a:t>helemaal</a:t>
            </a:r>
            <a:r>
              <a:rPr lang="nl-NL" sz="2000" dirty="0">
                <a:solidFill>
                  <a:srgbClr val="3333CC"/>
                </a:solidFill>
                <a:latin typeface="+mj-lt"/>
              </a:rPr>
              <a:t> dicht.</a:t>
            </a:r>
          </a:p>
          <a:p>
            <a:pPr marL="1029600" lvl="1" indent="-28440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FF0000"/>
                </a:solidFill>
                <a:latin typeface="+mj-lt"/>
              </a:rPr>
              <a:t>Wacht tot hydrant en slang drukloos is en water uitstroming is gestopt!</a:t>
            </a:r>
            <a:endParaRPr lang="nl-NL" sz="1600" dirty="0">
              <a:solidFill>
                <a:srgbClr val="3333CC"/>
              </a:solidFill>
              <a:latin typeface="+mj-lt"/>
            </a:endParaRP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nl-NL" sz="2000" dirty="0">
                <a:solidFill>
                  <a:srgbClr val="3333CC"/>
                </a:solidFill>
                <a:latin typeface="+mj-lt"/>
              </a:rPr>
              <a:t>Slangen met verdeelstuk afkoppelen.</a:t>
            </a:r>
          </a:p>
          <a:p>
            <a:pPr marL="1028700" lvl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3333CC"/>
                </a:solidFill>
                <a:latin typeface="+mj-lt"/>
              </a:rPr>
              <a:t>Let erop dat hydrant leegloopt via aftap in grond.</a:t>
            </a:r>
          </a:p>
          <a:p>
            <a:pPr marL="514350" indent="-514350">
              <a:lnSpc>
                <a:spcPct val="80000"/>
              </a:lnSpc>
            </a:pPr>
            <a:r>
              <a:rPr lang="nl-NL" sz="2000" dirty="0">
                <a:solidFill>
                  <a:srgbClr val="3333CC"/>
                </a:solidFill>
                <a:latin typeface="+mj-lt"/>
              </a:rPr>
              <a:t>3.	Afdekkappen plaatsen op zijaansluitingen als hydrant geheel is leeggelopen.</a:t>
            </a:r>
          </a:p>
          <a:p>
            <a:endParaRPr lang="nl-NL" sz="2800" dirty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endParaRPr lang="nl-NL" sz="2400" dirty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r>
              <a:rPr lang="nl-NL" sz="2400" dirty="0">
                <a:solidFill>
                  <a:srgbClr val="3333CC"/>
                </a:solidFill>
                <a:latin typeface="+mj-lt"/>
              </a:rPr>
              <a:t>Aftap in ondergronds grindkoffer</a:t>
            </a:r>
          </a:p>
          <a:p>
            <a:pPr>
              <a:lnSpc>
                <a:spcPct val="90000"/>
              </a:lnSpc>
            </a:pPr>
            <a:endParaRPr lang="nl-NL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nl-NL" dirty="0">
                <a:latin typeface="+mj-lt"/>
              </a:rPr>
              <a:t>16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740" y="2680859"/>
            <a:ext cx="1732060" cy="2360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Rechte verbindingslijn met pijl 10"/>
          <p:cNvCxnSpPr>
            <a:cxnSpLocks/>
          </p:cNvCxnSpPr>
          <p:nvPr/>
        </p:nvCxnSpPr>
        <p:spPr>
          <a:xfrm>
            <a:off x="4705224" y="4063327"/>
            <a:ext cx="1413746" cy="6156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128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31562"/>
            <a:ext cx="6891533" cy="543798"/>
          </a:xfrm>
          <a:solidFill>
            <a:srgbClr val="3333CC"/>
          </a:solidFill>
        </p:spPr>
        <p:txBody>
          <a:bodyPr>
            <a:normAutofit/>
          </a:bodyPr>
          <a:lstStyle/>
          <a:p>
            <a:pPr algn="ctr"/>
            <a:r>
              <a:rPr lang="nl-NL" sz="3200" b="1" i="1" dirty="0">
                <a:solidFill>
                  <a:schemeClr val="bg1"/>
                </a:solidFill>
                <a:latin typeface="+mj-lt"/>
              </a:rPr>
              <a:t>Gebruik van groene service hydrant</a:t>
            </a:r>
            <a:endParaRPr lang="nl-NL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2623"/>
            <a:ext cx="8046099" cy="35846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sz="2000" b="1" dirty="0">
                <a:solidFill>
                  <a:srgbClr val="3333CC"/>
                </a:solidFill>
                <a:latin typeface="+mj-lt"/>
              </a:rPr>
              <a:t>Uitgangssituatie: </a:t>
            </a:r>
          </a:p>
          <a:p>
            <a:pPr>
              <a:lnSpc>
                <a:spcPct val="80000"/>
              </a:lnSpc>
            </a:pPr>
            <a:endParaRPr lang="nl-NL" sz="2000" dirty="0">
              <a:solidFill>
                <a:srgbClr val="3333CC"/>
              </a:solidFill>
              <a:latin typeface="+mj-lt"/>
            </a:endParaRP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nl-NL" sz="2000" dirty="0">
                <a:solidFill>
                  <a:srgbClr val="3333CC"/>
                </a:solidFill>
                <a:latin typeface="+mj-lt"/>
              </a:rPr>
              <a:t>Hoofdtoevoer afsluiter naar hydrant staat open (grondafsluiter)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nl-NL" sz="2000" dirty="0">
                <a:solidFill>
                  <a:srgbClr val="3333CC"/>
                </a:solidFill>
                <a:latin typeface="+mj-lt"/>
              </a:rPr>
              <a:t>De hoofdafsluiter op kop van hydrant staat dicht.</a:t>
            </a:r>
          </a:p>
          <a:p>
            <a:pPr marL="457200" indent="-457200">
              <a:lnSpc>
                <a:spcPct val="80000"/>
              </a:lnSpc>
              <a:buAutoNum type="arabicPeriod"/>
            </a:pPr>
            <a:r>
              <a:rPr lang="nl-NL" sz="2000" dirty="0">
                <a:solidFill>
                  <a:srgbClr val="3333CC"/>
                </a:solidFill>
                <a:latin typeface="+mj-lt"/>
              </a:rPr>
              <a:t>Geen kap op </a:t>
            </a:r>
            <a:r>
              <a:rPr lang="nl-NL" sz="2000" dirty="0" err="1">
                <a:solidFill>
                  <a:srgbClr val="3333CC"/>
                </a:solidFill>
                <a:latin typeface="+mj-lt"/>
              </a:rPr>
              <a:t>storz</a:t>
            </a:r>
            <a:r>
              <a:rPr lang="nl-NL" sz="2000" dirty="0">
                <a:solidFill>
                  <a:srgbClr val="3333CC"/>
                </a:solidFill>
                <a:latin typeface="+mj-lt"/>
              </a:rPr>
              <a:t> koppeling aanwezig.</a:t>
            </a:r>
          </a:p>
          <a:p>
            <a:endParaRPr lang="nl-NL" sz="2800" dirty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endParaRPr lang="nl-NL" sz="2400" dirty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endParaRPr lang="nl-NL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nl-NL" dirty="0">
                <a:latin typeface="+mj-lt"/>
              </a:rPr>
              <a:t>17</a:t>
            </a:r>
          </a:p>
        </p:txBody>
      </p:sp>
      <p:pic>
        <p:nvPicPr>
          <p:cNvPr id="7" name="Afbeelding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936" y="2921102"/>
            <a:ext cx="1697977" cy="1677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602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458" y="933072"/>
            <a:ext cx="2160062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75" y="1936749"/>
            <a:ext cx="1393817" cy="185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2084588"/>
            <a:ext cx="1458422" cy="1944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976" y="1397465"/>
            <a:ext cx="14001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240" y="1149096"/>
            <a:ext cx="2169112" cy="289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690B850-9363-247C-E0AA-821114A307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9011" y="1149096"/>
            <a:ext cx="1934413" cy="276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71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31562"/>
            <a:ext cx="6891533" cy="543798"/>
          </a:xfrm>
          <a:solidFill>
            <a:srgbClr val="3333CC"/>
          </a:solidFill>
        </p:spPr>
        <p:txBody>
          <a:bodyPr>
            <a:normAutofit/>
          </a:bodyPr>
          <a:lstStyle/>
          <a:p>
            <a:pPr algn="ctr"/>
            <a:r>
              <a:rPr lang="nl-NL" sz="3200" b="1" i="1" dirty="0">
                <a:solidFill>
                  <a:schemeClr val="bg1"/>
                </a:solidFill>
                <a:latin typeface="+mj-lt"/>
              </a:rPr>
              <a:t>In bedrijf nemen groene service hydrant</a:t>
            </a:r>
            <a:endParaRPr lang="nl-NL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2623"/>
            <a:ext cx="8046099" cy="3584640"/>
          </a:xfrm>
        </p:spPr>
        <p:txBody>
          <a:bodyPr>
            <a:normAutofit/>
          </a:bodyPr>
          <a:lstStyle/>
          <a:p>
            <a:endParaRPr lang="nl-NL" sz="2800" dirty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endParaRPr lang="nl-NL" sz="2400" dirty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endParaRPr lang="nl-NL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nl-NL" dirty="0">
                <a:latin typeface="+mj-lt"/>
              </a:rPr>
              <a:t>18</a:t>
            </a:r>
          </a:p>
        </p:txBody>
      </p:sp>
      <p:sp>
        <p:nvSpPr>
          <p:cNvPr id="2" name="Rechthoek 1"/>
          <p:cNvSpPr/>
          <p:nvPr/>
        </p:nvSpPr>
        <p:spPr>
          <a:xfrm>
            <a:off x="551144" y="1279089"/>
            <a:ext cx="785381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nl-NL" sz="2000" dirty="0">
                <a:solidFill>
                  <a:srgbClr val="3333CC"/>
                </a:solidFill>
                <a:latin typeface="+mj-lt"/>
              </a:rPr>
              <a:t>Open kap d.m.v. de hendel,                vervolgens met klem                 aan binnenzijde van de kap.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3333CC"/>
                </a:solidFill>
                <a:latin typeface="+mj-lt"/>
              </a:rPr>
              <a:t>Afsluiter gedeeltelijk openen om hydrant te spoelen.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3333CC"/>
                </a:solidFill>
                <a:latin typeface="+mj-lt"/>
              </a:rPr>
              <a:t>Afsluiter sluiten.</a:t>
            </a:r>
          </a:p>
          <a:p>
            <a:pPr marL="457200" indent="-457200">
              <a:buFont typeface="Arial"/>
              <a:buAutoNum type="arabicPeriod"/>
            </a:pPr>
            <a:r>
              <a:rPr lang="nl-NL" sz="2000" dirty="0">
                <a:solidFill>
                  <a:srgbClr val="3333CC"/>
                </a:solidFill>
                <a:latin typeface="+mj-lt"/>
              </a:rPr>
              <a:t>Slang aankoppelen met verdeelstuk.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FF0000"/>
                </a:solidFill>
                <a:latin typeface="+mj-lt"/>
              </a:rPr>
              <a:t>Koppeling vastzetten met Storz sleutel </a:t>
            </a:r>
            <a:endParaRPr lang="nl-NL" sz="1600" dirty="0">
              <a:solidFill>
                <a:srgbClr val="3333CC"/>
              </a:solidFill>
              <a:latin typeface="+mj-lt"/>
            </a:endParaRPr>
          </a:p>
          <a:p>
            <a:pPr marL="457200" indent="-457200">
              <a:buFont typeface="Arial"/>
              <a:buAutoNum type="arabicPeriod"/>
            </a:pPr>
            <a:r>
              <a:rPr lang="nl-NL" sz="2000" dirty="0">
                <a:solidFill>
                  <a:srgbClr val="3333CC"/>
                </a:solidFill>
                <a:latin typeface="+mj-lt"/>
              </a:rPr>
              <a:t>Afsluiter hydrant helemaal openen en hoeveelheid regelen met verdeelstuk.</a:t>
            </a:r>
          </a:p>
        </p:txBody>
      </p:sp>
      <p:grpSp>
        <p:nvGrpSpPr>
          <p:cNvPr id="8" name="Groep 7"/>
          <p:cNvGrpSpPr/>
          <p:nvPr/>
        </p:nvGrpSpPr>
        <p:grpSpPr>
          <a:xfrm>
            <a:off x="4004421" y="1026973"/>
            <a:ext cx="743248" cy="808357"/>
            <a:chOff x="3783349" y="1148220"/>
            <a:chExt cx="743248" cy="808357"/>
          </a:xfrm>
        </p:grpSpPr>
        <p:pic>
          <p:nvPicPr>
            <p:cNvPr id="9" name="Afbeelding 8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349" y="1148220"/>
              <a:ext cx="743248" cy="78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Boog 9"/>
            <p:cNvSpPr/>
            <p:nvPr/>
          </p:nvSpPr>
          <p:spPr>
            <a:xfrm rot="18576310">
              <a:off x="3965145" y="1494998"/>
              <a:ext cx="474779" cy="448380"/>
            </a:xfrm>
            <a:prstGeom prst="arc">
              <a:avLst/>
            </a:prstGeom>
            <a:ln>
              <a:solidFill>
                <a:srgbClr val="FF0000"/>
              </a:solidFill>
              <a:head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1" name="Groep 10"/>
          <p:cNvGrpSpPr/>
          <p:nvPr/>
        </p:nvGrpSpPr>
        <p:grpSpPr>
          <a:xfrm>
            <a:off x="7041385" y="1026973"/>
            <a:ext cx="745200" cy="810000"/>
            <a:chOff x="6019798" y="1021220"/>
            <a:chExt cx="745200" cy="810000"/>
          </a:xfrm>
        </p:grpSpPr>
        <p:pic>
          <p:nvPicPr>
            <p:cNvPr id="12" name="Afbeelding 11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798" y="1021220"/>
              <a:ext cx="745200" cy="810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3" name="Rechte verbindingslijn met pijl 12"/>
            <p:cNvCxnSpPr/>
            <p:nvPr/>
          </p:nvCxnSpPr>
          <p:spPr>
            <a:xfrm>
              <a:off x="6019798" y="1564210"/>
              <a:ext cx="43543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Afbeelding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73" y="1908989"/>
            <a:ext cx="809550" cy="951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Afbeelding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3092" y="3528516"/>
            <a:ext cx="1071659" cy="1093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 descr="Unidelta Deltone montagesleutel, pom, 63 - 110 mm ">
            <a:extLst>
              <a:ext uri="{FF2B5EF4-FFF2-40B4-BE49-F238E27FC236}">
                <a16:creationId xmlns:a16="http://schemas.microsoft.com/office/drawing/2014/main" id="{01EADAEE-36AB-E7E8-CCAA-6890015FFEF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7" b="18981"/>
          <a:stretch/>
        </p:blipFill>
        <p:spPr bwMode="auto">
          <a:xfrm>
            <a:off x="5167081" y="2419923"/>
            <a:ext cx="1332775" cy="6895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455CBA98-FA0C-9B68-DF83-1070A47EFFCC}"/>
              </a:ext>
            </a:extLst>
          </p:cNvPr>
          <p:cNvCxnSpPr>
            <a:cxnSpLocks/>
          </p:cNvCxnSpPr>
          <p:nvPr/>
        </p:nvCxnSpPr>
        <p:spPr>
          <a:xfrm>
            <a:off x="4838749" y="2958219"/>
            <a:ext cx="831847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214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31562"/>
            <a:ext cx="7271360" cy="543798"/>
          </a:xfrm>
          <a:solidFill>
            <a:srgbClr val="3333CC"/>
          </a:solidFill>
        </p:spPr>
        <p:txBody>
          <a:bodyPr>
            <a:normAutofit/>
          </a:bodyPr>
          <a:lstStyle/>
          <a:p>
            <a:pPr algn="ctr"/>
            <a:r>
              <a:rPr lang="nl-NL" sz="3200" b="1" i="1" dirty="0">
                <a:solidFill>
                  <a:schemeClr val="bg1"/>
                </a:solidFill>
                <a:latin typeface="+mj-lt"/>
              </a:rPr>
              <a:t>Uit bedrijf nemen groene service hydrant</a:t>
            </a:r>
            <a:endParaRPr lang="nl-NL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2623"/>
            <a:ext cx="8046099" cy="3584640"/>
          </a:xfrm>
        </p:spPr>
        <p:txBody>
          <a:bodyPr>
            <a:normAutofit/>
          </a:bodyPr>
          <a:lstStyle/>
          <a:p>
            <a:endParaRPr lang="nl-NL" sz="2800" dirty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endParaRPr lang="nl-NL" sz="2400" dirty="0">
              <a:latin typeface="Cambria" pitchFamily="18" charset="0"/>
            </a:endParaRPr>
          </a:p>
          <a:p>
            <a:pPr>
              <a:lnSpc>
                <a:spcPct val="90000"/>
              </a:lnSpc>
            </a:pPr>
            <a:endParaRPr lang="nl-NL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nl-NL" dirty="0">
                <a:latin typeface="+mj-lt"/>
              </a:rPr>
              <a:t>19</a:t>
            </a:r>
          </a:p>
        </p:txBody>
      </p:sp>
      <p:sp>
        <p:nvSpPr>
          <p:cNvPr id="2" name="Rechthoek 1"/>
          <p:cNvSpPr/>
          <p:nvPr/>
        </p:nvSpPr>
        <p:spPr>
          <a:xfrm>
            <a:off x="551144" y="1279089"/>
            <a:ext cx="785381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endParaRPr lang="nl-NL" sz="2000" dirty="0">
              <a:latin typeface="Cambria" panose="02040503050406030204" pitchFamily="18" charset="0"/>
            </a:endParaRPr>
          </a:p>
          <a:p>
            <a:pPr marL="457200" indent="-457200">
              <a:buAutoNum type="arabicPeriod"/>
            </a:pPr>
            <a:endParaRPr lang="nl-NL" sz="2000" dirty="0">
              <a:latin typeface="Cambria" panose="02040503050406030204" pitchFamily="18" charset="0"/>
            </a:endParaRP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3333CC"/>
                </a:solidFill>
                <a:latin typeface="+mj-lt"/>
              </a:rPr>
              <a:t>Sluit afsluiter.</a:t>
            </a:r>
          </a:p>
          <a:p>
            <a:pPr marL="1029600" lvl="1" indent="-288000">
              <a:buFont typeface="Wingdings" panose="05000000000000000000" pitchFamily="2" charset="2"/>
              <a:buChar char="Ø"/>
            </a:pPr>
            <a:r>
              <a:rPr lang="nl-NL" sz="1600" dirty="0">
                <a:solidFill>
                  <a:srgbClr val="FF0000"/>
                </a:solidFill>
                <a:latin typeface="+mj-lt"/>
              </a:rPr>
              <a:t>Wacht tot hydrant en slang drukloos is en water uitstroming is gestopt!</a:t>
            </a:r>
            <a:endParaRPr lang="nl-NL" sz="1600" dirty="0">
              <a:solidFill>
                <a:srgbClr val="3333CC"/>
              </a:solidFill>
              <a:latin typeface="+mj-lt"/>
            </a:endParaRPr>
          </a:p>
          <a:p>
            <a:pPr marL="457200" indent="-457200">
              <a:buFont typeface="Arial"/>
              <a:buAutoNum type="arabicPeriod"/>
            </a:pPr>
            <a:r>
              <a:rPr lang="nl-NL" sz="2000" dirty="0">
                <a:solidFill>
                  <a:srgbClr val="3333CC"/>
                </a:solidFill>
                <a:latin typeface="+mj-lt"/>
              </a:rPr>
              <a:t>Slangen afkoppelen met verdeelstuk.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3333CC"/>
                </a:solidFill>
                <a:latin typeface="+mj-lt"/>
              </a:rPr>
              <a:t>Kap sluiten met klem binnenzijde                en vervolgens met hendel buitenzijde.               </a:t>
            </a:r>
          </a:p>
        </p:txBody>
      </p:sp>
      <p:pic>
        <p:nvPicPr>
          <p:cNvPr id="16" name="Afbeelding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503" y="1361571"/>
            <a:ext cx="809550" cy="85468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roep 16"/>
          <p:cNvGrpSpPr/>
          <p:nvPr/>
        </p:nvGrpSpPr>
        <p:grpSpPr>
          <a:xfrm>
            <a:off x="4639512" y="2859511"/>
            <a:ext cx="745200" cy="829946"/>
            <a:chOff x="4771336" y="2098986"/>
            <a:chExt cx="745200" cy="810000"/>
          </a:xfrm>
        </p:grpSpPr>
        <p:pic>
          <p:nvPicPr>
            <p:cNvPr id="18" name="Afbeelding 17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1336" y="2098986"/>
              <a:ext cx="745200" cy="8100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" name="Rechte verbindingslijn met pijl 18"/>
            <p:cNvCxnSpPr/>
            <p:nvPr/>
          </p:nvCxnSpPr>
          <p:spPr>
            <a:xfrm flipV="1">
              <a:off x="4771336" y="2628808"/>
              <a:ext cx="406402" cy="55957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ep 19"/>
          <p:cNvGrpSpPr/>
          <p:nvPr/>
        </p:nvGrpSpPr>
        <p:grpSpPr>
          <a:xfrm>
            <a:off x="2883654" y="3162749"/>
            <a:ext cx="743248" cy="828263"/>
            <a:chOff x="3783349" y="1148220"/>
            <a:chExt cx="743248" cy="808357"/>
          </a:xfrm>
        </p:grpSpPr>
        <p:pic>
          <p:nvPicPr>
            <p:cNvPr id="21" name="Afbeelding 20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349" y="1148220"/>
              <a:ext cx="743248" cy="78460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Boog 21"/>
            <p:cNvSpPr/>
            <p:nvPr/>
          </p:nvSpPr>
          <p:spPr>
            <a:xfrm rot="18576310">
              <a:off x="3965145" y="1494998"/>
              <a:ext cx="474779" cy="448380"/>
            </a:xfrm>
            <a:prstGeom prst="arc">
              <a:avLst/>
            </a:prstGeom>
            <a:ln>
              <a:solidFill>
                <a:srgbClr val="FF0000"/>
              </a:solidFill>
              <a:headEnd type="none"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2251633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31562"/>
            <a:ext cx="6891533" cy="543798"/>
          </a:xfrm>
          <a:solidFill>
            <a:srgbClr val="3333CC"/>
          </a:solidFill>
        </p:spPr>
        <p:txBody>
          <a:bodyPr>
            <a:normAutofit/>
          </a:bodyPr>
          <a:lstStyle/>
          <a:p>
            <a:pPr lvl="0" algn="ctr" defTabSz="914400" fontAlgn="base">
              <a:spcAft>
                <a:spcPct val="0"/>
              </a:spcAft>
              <a:defRPr/>
            </a:pPr>
            <a:r>
              <a:rPr lang="nl-NL" sz="3200" b="1" i="1" kern="0" dirty="0">
                <a:solidFill>
                  <a:schemeClr val="bg1"/>
                </a:solidFill>
                <a:latin typeface="+mj-lt"/>
              </a:rPr>
              <a:t>Let op uw eigen veiligheid!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2623"/>
            <a:ext cx="8046099" cy="35846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sz="2000" dirty="0">
                <a:solidFill>
                  <a:srgbClr val="FF0000"/>
                </a:solidFill>
                <a:latin typeface="+mj-lt"/>
              </a:rPr>
              <a:t>G</a:t>
            </a:r>
            <a:r>
              <a:rPr lang="nl-NL" sz="2000" dirty="0">
                <a:solidFill>
                  <a:srgbClr val="EA0000"/>
                </a:solidFill>
                <a:latin typeface="+mj-lt"/>
              </a:rPr>
              <a:t>a altijd achter de aansluitingen van de hydrant staan, voordat de hoofdafsluiter op de kop van de hydrant wordt bediend, ben je bewust van onverwachte situaties.</a:t>
            </a:r>
            <a:endParaRPr lang="nl-NL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nl-NL" dirty="0">
                <a:latin typeface="+mj-lt"/>
              </a:rPr>
              <a:t>20</a:t>
            </a:r>
          </a:p>
        </p:txBody>
      </p:sp>
      <p:pic>
        <p:nvPicPr>
          <p:cNvPr id="7" name="Picture 4" descr="bedienen%20standaard%20hydr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9016" y="1780322"/>
            <a:ext cx="5077168" cy="329475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38130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31562"/>
            <a:ext cx="7156581" cy="543798"/>
          </a:xfrm>
          <a:solidFill>
            <a:srgbClr val="3333CC"/>
          </a:solidFill>
        </p:spPr>
        <p:txBody>
          <a:bodyPr>
            <a:normAutofit/>
          </a:bodyPr>
          <a:lstStyle/>
          <a:p>
            <a:pPr lvl="0" algn="ctr" defTabSz="914400" fontAlgn="base">
              <a:spcAft>
                <a:spcPct val="0"/>
              </a:spcAft>
              <a:defRPr/>
            </a:pPr>
            <a:r>
              <a:rPr lang="nl-NL" sz="3200" b="1" i="1" kern="0" dirty="0">
                <a:solidFill>
                  <a:schemeClr val="bg1"/>
                </a:solidFill>
                <a:latin typeface="+mj-lt"/>
              </a:rPr>
              <a:t>Let op uw eigen en andermans veiligheid!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2623"/>
            <a:ext cx="8046099" cy="358464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nl-NL" sz="2000" dirty="0">
                <a:solidFill>
                  <a:srgbClr val="FF0000"/>
                </a:solidFill>
                <a:latin typeface="+mj-lt"/>
              </a:rPr>
              <a:t>Ben je bewust van een kleine kans op legionella besmetting met name bij vernevelen van kanaal- en bluswater in de zomerperiode.</a:t>
            </a:r>
          </a:p>
          <a:p>
            <a:pPr>
              <a:lnSpc>
                <a:spcPct val="80000"/>
              </a:lnSpc>
            </a:pPr>
            <a:endParaRPr lang="nl-NL" sz="2000" dirty="0">
              <a:solidFill>
                <a:srgbClr val="FF0000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nl-NL" sz="2000" dirty="0">
                <a:solidFill>
                  <a:srgbClr val="FF0000"/>
                </a:solidFill>
                <a:latin typeface="+mj-lt"/>
              </a:rPr>
              <a:t>Wanneer bestaat de kans op legionella besmetting?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FF0000"/>
                </a:solidFill>
                <a:latin typeface="+mj-lt"/>
              </a:rPr>
              <a:t>Bij kanaalwatertemperatuur &gt;25</a:t>
            </a:r>
            <a:r>
              <a:rPr lang="nl-NL" sz="20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°C</a:t>
            </a:r>
          </a:p>
          <a:p>
            <a:pPr marL="1085850" lvl="1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bij langdurige hoge buitenlucht temperatuur.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Bij vernevelen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</a:pPr>
            <a:r>
              <a:rPr lang="nl-NL" sz="2000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Neem bij twijfel de juiste voorzorgsmaatregelen.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nl-NL" dirty="0">
                <a:latin typeface="+mj-lt"/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1965608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31562"/>
            <a:ext cx="7156581" cy="543798"/>
          </a:xfrm>
          <a:solidFill>
            <a:srgbClr val="3333CC"/>
          </a:solidFill>
        </p:spPr>
        <p:txBody>
          <a:bodyPr>
            <a:normAutofit/>
          </a:bodyPr>
          <a:lstStyle/>
          <a:p>
            <a:pPr lvl="0" algn="ctr" defTabSz="914400" fontAlgn="base">
              <a:spcAft>
                <a:spcPct val="0"/>
              </a:spcAft>
              <a:defRPr/>
            </a:pPr>
            <a:r>
              <a:rPr lang="nl-NL" sz="3200" b="1" i="1" kern="0" dirty="0">
                <a:solidFill>
                  <a:schemeClr val="bg1"/>
                </a:solidFill>
                <a:latin typeface="+mj-lt"/>
              </a:rPr>
              <a:t>Let op uw eigen en andermans veiligheid!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2623"/>
            <a:ext cx="8046099" cy="358464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l-NL" sz="2000" spc="30" dirty="0">
                <a:solidFill>
                  <a:srgbClr val="FF0000"/>
                </a:solidFill>
                <a:effectLst/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Storz koppelingen dienen gemonteerd te worden m.b.v. een Storz sleutel. Op deze manier zorg je ervoor dat je de koppeling makkelijk tot de aanslag vast of los draait.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FF0000"/>
              </a:solidFill>
              <a:latin typeface="Cambria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FF0000"/>
              </a:solidFill>
              <a:latin typeface="Cambria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sz="2000" dirty="0">
              <a:solidFill>
                <a:srgbClr val="FF0000"/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endParaRPr lang="nl-NL" sz="2000" dirty="0">
              <a:solidFill>
                <a:srgbClr val="FF0000"/>
              </a:solidFill>
              <a:latin typeface="Cambria" pitchFamily="18" charset="0"/>
            </a:endParaRPr>
          </a:p>
          <a:p>
            <a:pPr>
              <a:lnSpc>
                <a:spcPct val="80000"/>
              </a:lnSpc>
            </a:pPr>
            <a:r>
              <a:rPr lang="nl-NL" sz="2000" b="1" dirty="0">
                <a:solidFill>
                  <a:srgbClr val="FF0000"/>
                </a:solidFill>
                <a:latin typeface="+mj-lt"/>
              </a:rPr>
              <a:t>Let op: Koppeling eerst drukloos maken voor loskoppelen!</a:t>
            </a: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nl-NL" dirty="0">
                <a:latin typeface="+mj-lt"/>
              </a:rPr>
              <a:t>21</a:t>
            </a:r>
          </a:p>
        </p:txBody>
      </p:sp>
      <p:pic>
        <p:nvPicPr>
          <p:cNvPr id="2" name="Afbeelding 1" descr="Unidelta Deltone montagesleutel, pom, 63 - 110 mm ">
            <a:extLst>
              <a:ext uri="{FF2B5EF4-FFF2-40B4-BE49-F238E27FC236}">
                <a16:creationId xmlns:a16="http://schemas.microsoft.com/office/drawing/2014/main" id="{BB947E88-9CBD-0289-4CA6-0576DF2413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7" b="18981"/>
          <a:stretch/>
        </p:blipFill>
        <p:spPr bwMode="auto">
          <a:xfrm>
            <a:off x="2633215" y="2502962"/>
            <a:ext cx="2439121" cy="12619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28716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31562"/>
            <a:ext cx="6891533" cy="543798"/>
          </a:xfrm>
          <a:solidFill>
            <a:srgbClr val="3333CC"/>
          </a:solidFill>
        </p:spPr>
        <p:txBody>
          <a:bodyPr>
            <a:normAutofit/>
          </a:bodyPr>
          <a:lstStyle/>
          <a:p>
            <a:pPr lvl="0" algn="ctr" defTabSz="914400" fontAlgn="base">
              <a:spcAft>
                <a:spcPct val="0"/>
              </a:spcAft>
              <a:defRPr/>
            </a:pPr>
            <a:r>
              <a:rPr lang="nl-NL" sz="3200" b="1" i="1" dirty="0">
                <a:solidFill>
                  <a:schemeClr val="bg1"/>
                </a:solidFill>
                <a:latin typeface="+mj-lt"/>
              </a:rPr>
              <a:t>Samenvatting</a:t>
            </a:r>
            <a:endParaRPr lang="nl-NL" sz="3200" b="1" i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984250"/>
            <a:ext cx="8046099" cy="3871945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900" dirty="0">
                <a:solidFill>
                  <a:srgbClr val="3333CC"/>
                </a:solidFill>
                <a:latin typeface="+mj-lt"/>
              </a:rPr>
              <a:t>Gebruik hydranten alléén door geïnstrueerde personen.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nl-NL" sz="2900" dirty="0">
                <a:solidFill>
                  <a:srgbClr val="3333CC"/>
                </a:solidFill>
                <a:latin typeface="+mj-lt"/>
              </a:rPr>
              <a:t>Toestemming middels aanvraagformulier </a:t>
            </a:r>
          </a:p>
          <a:p>
            <a:pPr lvl="1" indent="0">
              <a:lnSpc>
                <a:spcPct val="80000"/>
              </a:lnSpc>
              <a:buNone/>
            </a:pPr>
            <a:r>
              <a:rPr lang="nl-NL" sz="2900" b="1" i="1" dirty="0">
                <a:solidFill>
                  <a:srgbClr val="3333CC"/>
                </a:solidFill>
                <a:latin typeface="+mj-lt"/>
              </a:rPr>
              <a:t>“Vrijgave hydranten…….”</a:t>
            </a:r>
            <a:r>
              <a:rPr lang="nl-NL" sz="2900" dirty="0">
                <a:solidFill>
                  <a:srgbClr val="3333CC"/>
                </a:solidFill>
                <a:latin typeface="+mj-lt"/>
              </a:rPr>
              <a:t>. 	</a:t>
            </a:r>
            <a:r>
              <a:rPr lang="nl-NL" sz="2900" i="1" u="sng" dirty="0">
                <a:solidFill>
                  <a:srgbClr val="3333CC"/>
                </a:solidFill>
                <a:latin typeface="+mj-lt"/>
              </a:rPr>
              <a:t>Via USG website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nl-NL" sz="2900" dirty="0">
                <a:solidFill>
                  <a:srgbClr val="3333CC"/>
                </a:solidFill>
                <a:latin typeface="+mj-lt"/>
              </a:rPr>
              <a:t>Afsluiter(s) van hydrant </a:t>
            </a:r>
            <a:r>
              <a:rPr lang="nl-NL" sz="2900" u="sng" dirty="0">
                <a:solidFill>
                  <a:srgbClr val="3333CC"/>
                </a:solidFill>
                <a:latin typeface="+mj-lt"/>
              </a:rPr>
              <a:t>tijdens gebruik </a:t>
            </a:r>
            <a:r>
              <a:rPr lang="nl-NL" sz="2900" dirty="0">
                <a:solidFill>
                  <a:srgbClr val="3333CC"/>
                </a:solidFill>
                <a:latin typeface="+mj-lt"/>
              </a:rPr>
              <a:t>altijd geheel </a:t>
            </a:r>
            <a:r>
              <a:rPr lang="nl-NL" sz="2900" b="1" u="sng" dirty="0">
                <a:solidFill>
                  <a:srgbClr val="3333CC"/>
                </a:solidFill>
                <a:latin typeface="+mj-lt"/>
              </a:rPr>
              <a:t>open</a:t>
            </a:r>
            <a:r>
              <a:rPr lang="nl-NL" sz="2900" dirty="0">
                <a:solidFill>
                  <a:srgbClr val="3333CC"/>
                </a:solidFill>
                <a:latin typeface="+mj-lt"/>
              </a:rPr>
              <a:t> of </a:t>
            </a:r>
            <a:r>
              <a:rPr lang="nl-NL" sz="2900" b="1" u="sng" dirty="0">
                <a:solidFill>
                  <a:srgbClr val="3333CC"/>
                </a:solidFill>
                <a:latin typeface="+mj-lt"/>
              </a:rPr>
              <a:t>dicht</a:t>
            </a:r>
            <a:r>
              <a:rPr lang="nl-NL" sz="2900" dirty="0">
                <a:solidFill>
                  <a:srgbClr val="3333CC"/>
                </a:solidFill>
                <a:latin typeface="+mj-lt"/>
              </a:rPr>
              <a:t>.</a:t>
            </a:r>
          </a:p>
          <a:p>
            <a:pPr marL="1085850" lvl="1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700" dirty="0">
                <a:solidFill>
                  <a:srgbClr val="3333CC"/>
                </a:solidFill>
                <a:latin typeface="+mj-lt"/>
              </a:rPr>
              <a:t>Verdeelstuk aankoppelen op hydrant voor regelen van hoeveelheid water.</a:t>
            </a:r>
          </a:p>
          <a:p>
            <a:pPr>
              <a:lnSpc>
                <a:spcPct val="80000"/>
              </a:lnSpc>
            </a:pPr>
            <a:endParaRPr lang="nl-NL" sz="2900" u="sng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sz="2900" dirty="0">
                <a:solidFill>
                  <a:srgbClr val="3333CC"/>
                </a:solidFill>
                <a:latin typeface="+mj-lt"/>
              </a:rPr>
              <a:t>Na beëindigen werkzaamheden;</a:t>
            </a:r>
          </a:p>
          <a:p>
            <a:pPr marL="108585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sz="2900" dirty="0">
                <a:solidFill>
                  <a:srgbClr val="3333CC"/>
                </a:solidFill>
                <a:latin typeface="+mj-lt"/>
              </a:rPr>
              <a:t>Controleer:</a:t>
            </a:r>
          </a:p>
          <a:p>
            <a:pPr marL="1600200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rgbClr val="3333CC"/>
                </a:solidFill>
                <a:latin typeface="+mj-lt"/>
              </a:rPr>
              <a:t>hoofdafsluiter geheel dicht staat, </a:t>
            </a:r>
          </a:p>
          <a:p>
            <a:pPr marL="1600200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rgbClr val="3333CC"/>
                </a:solidFill>
                <a:latin typeface="+mj-lt"/>
              </a:rPr>
              <a:t>hydrant geheel afgetapt is, om vorstschade te voorkomen,</a:t>
            </a:r>
          </a:p>
          <a:p>
            <a:pPr marL="1600200" lvl="2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2600" dirty="0">
                <a:solidFill>
                  <a:srgbClr val="3333CC"/>
                </a:solidFill>
                <a:latin typeface="+mj-lt"/>
              </a:rPr>
              <a:t>afdekkappen op slangaansluitingen terug zijn geplaatst.</a:t>
            </a:r>
          </a:p>
          <a:p>
            <a:pPr marL="1085850" lvl="1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nl-NL" sz="2900" dirty="0">
                <a:solidFill>
                  <a:srgbClr val="3333CC"/>
                </a:solidFill>
                <a:latin typeface="+mj-lt"/>
              </a:rPr>
              <a:t>Hydrant gebruik afmelden middels aanvraagformulier en  mailen naar; </a:t>
            </a:r>
          </a:p>
          <a:p>
            <a:pPr>
              <a:lnSpc>
                <a:spcPct val="80000"/>
              </a:lnSpc>
            </a:pPr>
            <a:endParaRPr lang="nl-NL" sz="2900" dirty="0">
              <a:solidFill>
                <a:srgbClr val="3333CC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nl-NL" sz="2900" dirty="0">
                <a:solidFill>
                  <a:srgbClr val="3333CC"/>
                </a:solidFill>
                <a:latin typeface="+mj-lt"/>
              </a:rPr>
              <a:t>			</a:t>
            </a:r>
            <a:r>
              <a:rPr lang="nl-NL" sz="2900" dirty="0">
                <a:solidFill>
                  <a:srgbClr val="FF0000"/>
                </a:solidFill>
                <a:latin typeface="+mj-lt"/>
              </a:rPr>
              <a:t>HWTK.bedrijfsvoering@usg.company</a:t>
            </a:r>
          </a:p>
          <a:p>
            <a:pPr>
              <a:lnSpc>
                <a:spcPct val="80000"/>
              </a:lnSpc>
            </a:pPr>
            <a:endParaRPr lang="nl-NL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nl-NL" dirty="0">
                <a:latin typeface="+mj-lt"/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24060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31562"/>
            <a:ext cx="6891533" cy="543798"/>
          </a:xfrm>
          <a:solidFill>
            <a:srgbClr val="3333CC"/>
          </a:solidFill>
        </p:spPr>
        <p:txBody>
          <a:bodyPr>
            <a:normAutofit/>
          </a:bodyPr>
          <a:lstStyle/>
          <a:p>
            <a:pPr algn="ctr"/>
            <a:r>
              <a:rPr lang="nl-NL" sz="3200" b="1" i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nl-NL" sz="3200" b="1" i="1" dirty="0">
                <a:solidFill>
                  <a:schemeClr val="bg1"/>
                </a:solidFill>
                <a:latin typeface="+mj-lt"/>
              </a:rPr>
              <a:t>(her)Instructie </a:t>
            </a:r>
            <a:endParaRPr lang="nl-NL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2624"/>
            <a:ext cx="7113038" cy="3499104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3333CC"/>
                </a:solidFill>
                <a:latin typeface="+mj-lt"/>
              </a:rPr>
              <a:t>Aanvraag (her)instructie hydranten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3333CC"/>
                </a:solidFill>
                <a:latin typeface="+mj-lt"/>
              </a:rPr>
              <a:t>Instructie via persoonlijk opleidingsprofiel is ook mogelijk.</a:t>
            </a:r>
          </a:p>
          <a:p>
            <a:endParaRPr lang="nl-NL" sz="3200" dirty="0">
              <a:solidFill>
                <a:srgbClr val="3333CC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3333CC"/>
                </a:solidFill>
                <a:latin typeface="+mj-lt"/>
              </a:rPr>
              <a:t>Praktijkinstructeur USG</a:t>
            </a:r>
          </a:p>
          <a:p>
            <a:pPr lvl="1"/>
            <a:r>
              <a:rPr lang="nl-NL" sz="2800" dirty="0">
                <a:solidFill>
                  <a:srgbClr val="3333CC"/>
                </a:solidFill>
                <a:latin typeface="+mj-lt"/>
              </a:rPr>
              <a:t>Mobiel: 06-10078406</a:t>
            </a:r>
          </a:p>
          <a:p>
            <a:pPr lvl="1"/>
            <a:r>
              <a:rPr lang="nl-NL" sz="2800" dirty="0">
                <a:solidFill>
                  <a:srgbClr val="3333CC"/>
                </a:solidFill>
                <a:latin typeface="+mj-lt"/>
              </a:rPr>
              <a:t>E-mail: </a:t>
            </a:r>
            <a:r>
              <a:rPr lang="nl-NL" sz="2800" dirty="0" err="1">
                <a:solidFill>
                  <a:srgbClr val="3333CC"/>
                </a:solidFill>
                <a:latin typeface="+mj-lt"/>
              </a:rPr>
              <a:t>thei.peters@usg.company</a:t>
            </a:r>
            <a:endParaRPr lang="nl-NL" sz="2800" dirty="0">
              <a:solidFill>
                <a:srgbClr val="3333CC"/>
              </a:solidFill>
              <a:latin typeface="+mj-lt"/>
            </a:endParaRPr>
          </a:p>
          <a:p>
            <a:endParaRPr lang="nl-NL" dirty="0">
              <a:latin typeface="+mj-lt"/>
            </a:endParaRPr>
          </a:p>
          <a:p>
            <a:r>
              <a:rPr lang="nl-NL" sz="3000" dirty="0">
                <a:solidFill>
                  <a:srgbClr val="FF0000"/>
                </a:solidFill>
                <a:latin typeface="+mj-lt"/>
              </a:rPr>
              <a:t>Geldigheidsduur tot her instructie 4 jaar.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 dirty="0">
                <a:latin typeface="+mj-lt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4040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31562"/>
            <a:ext cx="6891533" cy="543798"/>
          </a:xfrm>
          <a:solidFill>
            <a:srgbClr val="3333CC"/>
          </a:solidFill>
        </p:spPr>
        <p:txBody>
          <a:bodyPr>
            <a:normAutofit/>
          </a:bodyPr>
          <a:lstStyle/>
          <a:p>
            <a:pPr algn="ctr"/>
            <a:r>
              <a:rPr lang="nl-NL" sz="3200" b="1" i="1" dirty="0">
                <a:solidFill>
                  <a:schemeClr val="bg1"/>
                </a:solidFill>
                <a:latin typeface="+mj-lt"/>
              </a:rPr>
              <a:t>Hydranten: wist u dat......?</a:t>
            </a:r>
            <a:endParaRPr lang="nl-NL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2624"/>
            <a:ext cx="8046099" cy="349910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3333CC"/>
                </a:solidFill>
                <a:latin typeface="+mj-lt"/>
              </a:rPr>
              <a:t>Er op het Chemelot terrein circa 1100 hydranten staan, welke </a:t>
            </a:r>
            <a:r>
              <a:rPr lang="nl-NL" sz="3200" b="1" u="sng" dirty="0">
                <a:solidFill>
                  <a:srgbClr val="3333CC"/>
                </a:solidFill>
                <a:latin typeface="+mj-lt"/>
              </a:rPr>
              <a:t>primair</a:t>
            </a:r>
            <a:r>
              <a:rPr lang="nl-NL" sz="3200" b="1" dirty="0">
                <a:solidFill>
                  <a:srgbClr val="3333CC"/>
                </a:solidFill>
                <a:latin typeface="+mj-lt"/>
              </a:rPr>
              <a:t> </a:t>
            </a:r>
            <a:r>
              <a:rPr lang="nl-NL" sz="3200" dirty="0">
                <a:solidFill>
                  <a:srgbClr val="3333CC"/>
                </a:solidFill>
                <a:latin typeface="+mj-lt"/>
              </a:rPr>
              <a:t>bedoeld zijn voor calamiteiten bestrijding.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3333CC"/>
                </a:solidFill>
                <a:latin typeface="+mj-lt"/>
              </a:rPr>
              <a:t>Hydranten met regelmaat door Site-users gebruikt worden voor spoel- en reiniging werkzaamheden.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3333CC"/>
                </a:solidFill>
                <a:latin typeface="+mj-lt"/>
              </a:rPr>
              <a:t>Bij schade aan Hydranten de calamiteiten voorziening niet beschikbaar is.</a:t>
            </a: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nl-NL" dirty="0"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90612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31562"/>
            <a:ext cx="6891533" cy="543798"/>
          </a:xfrm>
          <a:solidFill>
            <a:srgbClr val="3333CC"/>
          </a:solidFill>
        </p:spPr>
        <p:txBody>
          <a:bodyPr>
            <a:normAutofit/>
          </a:bodyPr>
          <a:lstStyle/>
          <a:p>
            <a:pPr algn="ctr"/>
            <a:r>
              <a:rPr lang="nl-NL" sz="3200" b="1" i="1" dirty="0">
                <a:solidFill>
                  <a:schemeClr val="bg1"/>
                </a:solidFill>
                <a:latin typeface="+mj-lt"/>
              </a:rPr>
              <a:t>Beheersmaatregelen</a:t>
            </a:r>
            <a:endParaRPr lang="nl-NL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2623"/>
            <a:ext cx="8046099" cy="3584639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333CC"/>
                </a:solidFill>
                <a:latin typeface="+mj-lt"/>
              </a:rPr>
              <a:t>Bij calamiteiten dient het hydrant gebruik op de betreffende locatie onmiddellijk worden beëindigd. </a:t>
            </a:r>
          </a:p>
          <a:p>
            <a:pPr>
              <a:lnSpc>
                <a:spcPct val="90000"/>
              </a:lnSpc>
            </a:pPr>
            <a:r>
              <a:rPr lang="nl-NL" sz="2800" dirty="0">
                <a:solidFill>
                  <a:srgbClr val="3333CC"/>
                </a:solidFill>
                <a:latin typeface="+mj-lt"/>
              </a:rPr>
              <a:t>	</a:t>
            </a:r>
            <a:r>
              <a:rPr lang="nl-NL" sz="2400" i="1" dirty="0">
                <a:solidFill>
                  <a:srgbClr val="FF0000"/>
                </a:solidFill>
                <a:latin typeface="+mj-lt"/>
              </a:rPr>
              <a:t>Calamiteiten worden omgeroepen via de 	omroepinstallatie door de centrale meldkamer (CMPP)</a:t>
            </a:r>
            <a:endParaRPr lang="nl-NL" sz="2800" i="1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333CC"/>
                </a:solidFill>
                <a:latin typeface="+mj-lt"/>
              </a:rPr>
              <a:t>Wanneer een hydrant niet volgens de voorschriften wordt gebruikt of  is weggezet en er schade is ontstaan,  wordt dit op de gebruiker verhaald middels een schadeclaim.</a:t>
            </a: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nl-NL" dirty="0"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409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31562"/>
            <a:ext cx="6891533" cy="543798"/>
          </a:xfrm>
          <a:solidFill>
            <a:srgbClr val="3333CC"/>
          </a:solidFill>
        </p:spPr>
        <p:txBody>
          <a:bodyPr>
            <a:normAutofit/>
          </a:bodyPr>
          <a:lstStyle/>
          <a:p>
            <a:pPr algn="ctr"/>
            <a:r>
              <a:rPr lang="nl-NL" sz="3200" b="1" i="1" dirty="0">
                <a:solidFill>
                  <a:schemeClr val="bg1"/>
                </a:solidFill>
                <a:latin typeface="+mj-lt"/>
              </a:rPr>
              <a:t>Meldingsplicht</a:t>
            </a:r>
            <a:endParaRPr lang="nl-NL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2623"/>
            <a:ext cx="8046099" cy="3584639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nl-NL" sz="3200" dirty="0">
                <a:solidFill>
                  <a:srgbClr val="3333CC"/>
                </a:solidFill>
                <a:latin typeface="+mj-lt"/>
              </a:rPr>
              <a:t>Melden bij afwijkingen, zoals;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3333CC"/>
                </a:solidFill>
                <a:latin typeface="+mj-lt"/>
              </a:rPr>
              <a:t>Grond rondom hydrant verzadigd is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3333CC"/>
                </a:solidFill>
                <a:latin typeface="+mj-lt"/>
              </a:rPr>
              <a:t>Hydrant zwaar te bedienen is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3333CC"/>
                </a:solidFill>
                <a:latin typeface="+mj-lt"/>
              </a:rPr>
              <a:t>Zichtbare schade is ontstaan aan hydrant</a:t>
            </a:r>
          </a:p>
          <a:p>
            <a:pPr>
              <a:lnSpc>
                <a:spcPct val="90000"/>
              </a:lnSpc>
            </a:pPr>
            <a:endParaRPr lang="nl-NL" sz="2800" dirty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nl-NL" sz="2800" dirty="0">
                <a:solidFill>
                  <a:srgbClr val="FF0000"/>
                </a:solidFill>
                <a:latin typeface="+mj-lt"/>
              </a:rPr>
              <a:t>Melden: </a:t>
            </a:r>
          </a:p>
          <a:p>
            <a:pPr>
              <a:lnSpc>
                <a:spcPct val="90000"/>
              </a:lnSpc>
            </a:pPr>
            <a:r>
              <a:rPr lang="nl-NL" sz="2400" dirty="0">
                <a:solidFill>
                  <a:srgbClr val="FF0000"/>
                </a:solidFill>
                <a:latin typeface="+mj-lt"/>
              </a:rPr>
              <a:t>		HWTK DIS(distributie) TEL: 046-7021121</a:t>
            </a:r>
          </a:p>
          <a:p>
            <a:pPr>
              <a:lnSpc>
                <a:spcPct val="90000"/>
              </a:lnSpc>
            </a:pPr>
            <a:r>
              <a:rPr lang="nl-NL" sz="2800" dirty="0">
                <a:solidFill>
                  <a:srgbClr val="FF0000"/>
                </a:solidFill>
                <a:latin typeface="+mj-lt"/>
              </a:rPr>
              <a:t>		</a:t>
            </a:r>
            <a:r>
              <a:rPr lang="nl-NL" sz="2400" dirty="0">
                <a:solidFill>
                  <a:srgbClr val="FF0000"/>
                </a:solidFill>
                <a:latin typeface="+mj-lt"/>
              </a:rPr>
              <a:t>HWTK.bedrijfsvoering@usg.company</a:t>
            </a: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nl-NL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0969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31562"/>
            <a:ext cx="6891533" cy="543798"/>
          </a:xfrm>
          <a:solidFill>
            <a:srgbClr val="3333CC"/>
          </a:solidFill>
        </p:spPr>
        <p:txBody>
          <a:bodyPr>
            <a:normAutofit/>
          </a:bodyPr>
          <a:lstStyle/>
          <a:p>
            <a:pPr algn="ctr"/>
            <a:r>
              <a:rPr lang="nl-NL" sz="3200" b="1" i="1" dirty="0">
                <a:solidFill>
                  <a:schemeClr val="bg1"/>
                </a:solidFill>
                <a:latin typeface="+mj-lt"/>
              </a:rPr>
              <a:t>Procedure gebruik Hydranten</a:t>
            </a:r>
            <a:endParaRPr lang="nl-NL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2623"/>
            <a:ext cx="8046099" cy="3584639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3333CC"/>
                </a:solidFill>
                <a:latin typeface="+mj-lt"/>
              </a:rPr>
              <a:t>Bediening alléén door geïnstrueerde personen.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3333CC"/>
                </a:solidFill>
                <a:latin typeface="+mj-lt"/>
              </a:rPr>
              <a:t>Toestemming  vragen digitaal of via aanvraag  formulier;</a:t>
            </a:r>
          </a:p>
          <a:p>
            <a:pPr algn="ctr"/>
            <a:r>
              <a:rPr lang="nl-NL" sz="3200" b="1" dirty="0">
                <a:solidFill>
                  <a:srgbClr val="3333CC"/>
                </a:solidFill>
                <a:latin typeface="+mj-lt"/>
              </a:rPr>
              <a:t>“Hydranten vrijgave voor niet calamiteiten toepassing” </a:t>
            </a:r>
          </a:p>
          <a:p>
            <a:endParaRPr lang="nl-NL" sz="1000" dirty="0">
              <a:solidFill>
                <a:srgbClr val="FF0000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300" dirty="0">
                <a:solidFill>
                  <a:srgbClr val="FF0000"/>
                </a:solidFill>
                <a:latin typeface="+mj-lt"/>
              </a:rPr>
              <a:t>Digitaal via USG website; </a:t>
            </a:r>
            <a:r>
              <a:rPr lang="nl-NL" sz="2300" b="1" dirty="0">
                <a:solidFill>
                  <a:srgbClr val="FF0000"/>
                </a:solidFill>
                <a:latin typeface="+mj-lt"/>
                <a:hlinkClick r:id="rId2"/>
              </a:rPr>
              <a:t>www.usg.company</a:t>
            </a:r>
            <a:endParaRPr lang="nl-NL" sz="2300" b="1" dirty="0">
              <a:solidFill>
                <a:srgbClr val="FF0000"/>
              </a:solidFill>
              <a:latin typeface="+mj-lt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nl-NL" sz="2000" b="1" dirty="0">
                <a:solidFill>
                  <a:srgbClr val="3333CC"/>
                </a:solidFill>
                <a:latin typeface="+mj-lt"/>
                <a:hlinkClick r:id="rId3"/>
              </a:rPr>
              <a:t>https://www.usg.company/nl/bedienen-afsluiters-hydranten</a:t>
            </a:r>
            <a:endParaRPr lang="nl-NL" sz="2000" b="1" dirty="0">
              <a:solidFill>
                <a:srgbClr val="3333CC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300" dirty="0">
                <a:solidFill>
                  <a:srgbClr val="FF0000"/>
                </a:solidFill>
                <a:latin typeface="+mj-lt"/>
                <a:hlinkClick r:id="rId4"/>
              </a:rPr>
              <a:t>Intranet chemelot.nl/Regelgeving &gt; Formulieren &amp; Registraties &gt; Formulieren</a:t>
            </a:r>
            <a:endParaRPr lang="nl-NL" sz="2300" dirty="0">
              <a:solidFill>
                <a:srgbClr val="FF0000"/>
              </a:solidFill>
              <a:latin typeface="+mj-lt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rgbClr val="3333CC"/>
                </a:solidFill>
                <a:latin typeface="+mj-lt"/>
                <a:hlinkClick r:id="rId5"/>
              </a:rPr>
              <a:t>Hydrant-vrijgave voor niet calamiteit toepassingen - formulier</a:t>
            </a:r>
            <a:endParaRPr lang="nl-NL" sz="2000" dirty="0">
              <a:solidFill>
                <a:srgbClr val="3333CC"/>
              </a:solidFill>
              <a:latin typeface="+mj-lt"/>
            </a:endParaRPr>
          </a:p>
          <a:p>
            <a:endParaRPr lang="nl-NL" sz="1000" dirty="0">
              <a:solidFill>
                <a:srgbClr val="FF0000"/>
              </a:solidFill>
              <a:latin typeface="+mj-lt"/>
            </a:endParaRPr>
          </a:p>
          <a:p>
            <a:r>
              <a:rPr lang="nl-NL" sz="2600" i="1" dirty="0">
                <a:solidFill>
                  <a:srgbClr val="3333CC"/>
                </a:solidFill>
                <a:latin typeface="+mj-lt"/>
              </a:rPr>
              <a:t>Na terugmelding neemt USG steekproeven om te controleren of de hydrant op de juiste manier uit bedrijf is genomen en nog naar behoren functioneert!</a:t>
            </a:r>
          </a:p>
          <a:p>
            <a:pPr>
              <a:lnSpc>
                <a:spcPct val="90000"/>
              </a:lnSpc>
            </a:pPr>
            <a:endParaRPr lang="nl-NL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nl-NL" dirty="0">
                <a:latin typeface="+mj-lt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7119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31562"/>
            <a:ext cx="6891533" cy="543798"/>
          </a:xfrm>
          <a:solidFill>
            <a:srgbClr val="3333CC"/>
          </a:solidFill>
        </p:spPr>
        <p:txBody>
          <a:bodyPr>
            <a:normAutofit/>
          </a:bodyPr>
          <a:lstStyle/>
          <a:p>
            <a:pPr algn="ctr"/>
            <a:r>
              <a:rPr lang="nl-NL" sz="3200" b="1" i="1" dirty="0">
                <a:solidFill>
                  <a:schemeClr val="bg1"/>
                </a:solidFill>
                <a:latin typeface="+mj-lt"/>
              </a:rPr>
              <a:t>Formulier vrijgave Hydranten </a:t>
            </a:r>
            <a:endParaRPr lang="nl-NL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2623"/>
            <a:ext cx="8046099" cy="358463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333CC"/>
                </a:solidFill>
                <a:latin typeface="+mj-lt"/>
              </a:rPr>
              <a:t>Digitaal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dirty="0">
                <a:solidFill>
                  <a:srgbClr val="3333CC"/>
                </a:solidFill>
                <a:latin typeface="+mj-lt"/>
              </a:rPr>
              <a:t>Formulier AL14 </a:t>
            </a:r>
            <a:r>
              <a:rPr lang="nl-NL" sz="1800" dirty="0">
                <a:solidFill>
                  <a:srgbClr val="3333CC"/>
                </a:solidFill>
                <a:latin typeface="+mj-lt"/>
              </a:rPr>
              <a:t>(zie afbeelding)</a:t>
            </a:r>
          </a:p>
          <a:p>
            <a:r>
              <a:rPr lang="nl-NL" sz="2800" dirty="0">
                <a:solidFill>
                  <a:srgbClr val="3333CC"/>
                </a:solidFill>
                <a:latin typeface="+mj-lt"/>
              </a:rPr>
              <a:t>			mailen naar;</a:t>
            </a:r>
          </a:p>
          <a:p>
            <a:endParaRPr lang="nl-NL" sz="2800" dirty="0">
              <a:solidFill>
                <a:srgbClr val="3333CC"/>
              </a:solidFill>
              <a:latin typeface="+mj-lt"/>
            </a:endParaRPr>
          </a:p>
          <a:p>
            <a:r>
              <a:rPr lang="nl-NL" sz="2400" i="1" dirty="0">
                <a:solidFill>
                  <a:srgbClr val="3333CC"/>
                </a:solidFill>
                <a:latin typeface="+mj-lt"/>
              </a:rPr>
              <a:t>HWTK.bedrijfsvoering@usg.company</a:t>
            </a:r>
          </a:p>
          <a:p>
            <a:endParaRPr lang="nl-NL" sz="2800" dirty="0">
              <a:solidFill>
                <a:srgbClr val="3333CC"/>
              </a:solidFill>
              <a:latin typeface="+mj-lt"/>
            </a:endParaRPr>
          </a:p>
          <a:p>
            <a:r>
              <a:rPr lang="nl-NL" sz="2200" i="1" dirty="0">
                <a:solidFill>
                  <a:srgbClr val="3333CC"/>
                </a:solidFill>
                <a:latin typeface="+mj-lt"/>
              </a:rPr>
              <a:t>HWTK-DIS (distributie)</a:t>
            </a:r>
          </a:p>
          <a:p>
            <a:r>
              <a:rPr lang="nl-NL" sz="2200" i="1" dirty="0">
                <a:solidFill>
                  <a:srgbClr val="3333CC"/>
                </a:solidFill>
                <a:latin typeface="+mj-lt"/>
              </a:rPr>
              <a:t>TEL: 046-7021121</a:t>
            </a:r>
          </a:p>
          <a:p>
            <a:pPr>
              <a:lnSpc>
                <a:spcPct val="90000"/>
              </a:lnSpc>
            </a:pPr>
            <a:endParaRPr lang="nl-NL" sz="240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nl-NL" dirty="0">
                <a:latin typeface="+mj-lt"/>
              </a:rPr>
              <a:t>6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60B75F7-EC05-F076-28EA-937EFA7F5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4720" y="1028412"/>
            <a:ext cx="2728578" cy="3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21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199" y="431562"/>
            <a:ext cx="6891533" cy="543798"/>
          </a:xfrm>
          <a:solidFill>
            <a:srgbClr val="3333CC"/>
          </a:solidFill>
        </p:spPr>
        <p:txBody>
          <a:bodyPr>
            <a:normAutofit/>
          </a:bodyPr>
          <a:lstStyle/>
          <a:p>
            <a:pPr algn="ctr"/>
            <a:r>
              <a:rPr lang="nl-NL" sz="3200" b="1" i="1" dirty="0">
                <a:solidFill>
                  <a:schemeClr val="bg1"/>
                </a:solidFill>
                <a:latin typeface="+mj-lt"/>
              </a:rPr>
              <a:t>MOC Procedure</a:t>
            </a:r>
            <a:endParaRPr lang="nl-NL" sz="3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82623"/>
            <a:ext cx="8046099" cy="3206497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3333CC"/>
                </a:solidFill>
                <a:latin typeface="+mj-lt"/>
              </a:rPr>
              <a:t>Voordat een vaste verbinding wordt gemaakt met een brandslang tussen een hydrant en een systeem/installatie dient de “</a:t>
            </a:r>
            <a:r>
              <a:rPr lang="nl-NL" sz="2400" b="1" i="1" dirty="0" err="1">
                <a:solidFill>
                  <a:srgbClr val="3333CC"/>
                </a:solidFill>
                <a:latin typeface="+mj-lt"/>
              </a:rPr>
              <a:t>MoC</a:t>
            </a:r>
            <a:r>
              <a:rPr lang="nl-NL" sz="2400" b="1" i="1" dirty="0">
                <a:solidFill>
                  <a:srgbClr val="3333CC"/>
                </a:solidFill>
                <a:latin typeface="+mj-lt"/>
              </a:rPr>
              <a:t> procedure” </a:t>
            </a:r>
            <a:r>
              <a:rPr lang="nl-NL" sz="2400" dirty="0">
                <a:solidFill>
                  <a:srgbClr val="3333CC"/>
                </a:solidFill>
                <a:latin typeface="+mj-lt"/>
              </a:rPr>
              <a:t>gevolgd te worden door de site-user.</a:t>
            </a:r>
          </a:p>
          <a:p>
            <a:r>
              <a:rPr lang="nl-NL" sz="2400" dirty="0">
                <a:solidFill>
                  <a:srgbClr val="3333CC"/>
                </a:solidFill>
                <a:latin typeface="+mj-lt"/>
              </a:rPr>
              <a:t>Betreffende site-user stelt </a:t>
            </a:r>
            <a:r>
              <a:rPr lang="nl-NL" sz="2400" dirty="0" err="1">
                <a:solidFill>
                  <a:srgbClr val="3333CC"/>
                </a:solidFill>
                <a:latin typeface="+mj-lt"/>
              </a:rPr>
              <a:t>MoC</a:t>
            </a:r>
            <a:r>
              <a:rPr lang="nl-NL" sz="2400" dirty="0">
                <a:solidFill>
                  <a:srgbClr val="3333CC"/>
                </a:solidFill>
                <a:latin typeface="+mj-lt"/>
              </a:rPr>
              <a:t> op en stuurt deze naar USG ter beoordeling voor definitieve goedkeuring. Opsturen naar:</a:t>
            </a:r>
          </a:p>
          <a:p>
            <a:r>
              <a:rPr lang="nl-NL" sz="1800" u="sng" spc="30" dirty="0" err="1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aanvragen.hydranten@usg.company</a:t>
            </a:r>
            <a:r>
              <a:rPr lang="nl-NL" sz="1800" spc="3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nl-NL" sz="2400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ijdelijke aanduiding voor dianummer 1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r>
              <a:rPr lang="nl-NL" dirty="0">
                <a:latin typeface="+mj-lt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389037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angepast 5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rmAutofit/>
      </a:bodyPr>
      <a:lstStyle>
        <a:defPPr>
          <a:defRPr dirty="0" smtClean="0">
            <a:solidFill>
              <a:srgbClr val="1A276D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.potx" id="{48A17BE6-A34F-434D-A3D6-D2FF1511E398}" vid="{80962E07-33C0-408B-8325-360F54EA19DE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741</TotalTime>
  <Words>1239</Words>
  <Application>Microsoft Office PowerPoint</Application>
  <PresentationFormat>Diavoorstelling (16:9)</PresentationFormat>
  <Paragraphs>228</Paragraphs>
  <Slides>25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</vt:lpstr>
      <vt:lpstr>News Gothic MT</vt:lpstr>
      <vt:lpstr>Wingdings</vt:lpstr>
      <vt:lpstr>Office-thema</vt:lpstr>
      <vt:lpstr>Instructie Hydranten </vt:lpstr>
      <vt:lpstr>PowerPoint-presentatie</vt:lpstr>
      <vt:lpstr> (her)Instructie </vt:lpstr>
      <vt:lpstr>Hydranten: wist u dat......?</vt:lpstr>
      <vt:lpstr>Beheersmaatregelen</vt:lpstr>
      <vt:lpstr>Meldingsplicht</vt:lpstr>
      <vt:lpstr>Procedure gebruik Hydranten</vt:lpstr>
      <vt:lpstr>Formulier vrijgave Hydranten </vt:lpstr>
      <vt:lpstr>MOC Procedure</vt:lpstr>
      <vt:lpstr>Type bluswater Hydranten</vt:lpstr>
      <vt:lpstr>Hydrant kop met verschillende kleuren</vt:lpstr>
      <vt:lpstr>Welke wel/niet gebruiken door derden</vt:lpstr>
      <vt:lpstr>Gebruik van “VON ROLL” Hydrant </vt:lpstr>
      <vt:lpstr>In bedrijf nemen “VON ROLL” Hydrant</vt:lpstr>
      <vt:lpstr>Uit bedrijf name “VON ROLL” Hydrant</vt:lpstr>
      <vt:lpstr>Gebruik van het oude type Hydrant</vt:lpstr>
      <vt:lpstr>In bedrijf nemen oude type Hydrant</vt:lpstr>
      <vt:lpstr>Uit bedrijf nemen oude type Hydrant</vt:lpstr>
      <vt:lpstr>Gebruik van groene service hydrant</vt:lpstr>
      <vt:lpstr>In bedrijf nemen groene service hydrant</vt:lpstr>
      <vt:lpstr>Uit bedrijf nemen groene service hydrant</vt:lpstr>
      <vt:lpstr>Let op uw eigen veiligheid! </vt:lpstr>
      <vt:lpstr>Let op uw eigen en andermans veiligheid! </vt:lpstr>
      <vt:lpstr>Let op uw eigen en andermans veiligheid! </vt:lpstr>
      <vt:lpstr>Samenvatting</vt:lpstr>
    </vt:vector>
  </TitlesOfParts>
  <Company>EdeA v.o.f.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Instructie Hydranten</dc:title>
  <dc:creator>Thei Peters</dc:creator>
  <cp:lastModifiedBy>Hurkmans, Philippe</cp:lastModifiedBy>
  <cp:revision>67</cp:revision>
  <cp:lastPrinted>2015-11-05T15:49:44Z</cp:lastPrinted>
  <dcterms:created xsi:type="dcterms:W3CDTF">2016-10-05T09:09:16Z</dcterms:created>
  <dcterms:modified xsi:type="dcterms:W3CDTF">2024-11-15T10:13:25Z</dcterms:modified>
</cp:coreProperties>
</file>